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1" r:id="rId4"/>
    <p:sldId id="259" r:id="rId5"/>
    <p:sldId id="274" r:id="rId6"/>
    <p:sldId id="260" r:id="rId7"/>
    <p:sldId id="27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 custT="1"/>
      <dgm:spPr/>
      <dgm:t>
        <a:bodyPr/>
        <a:lstStyle/>
        <a:p>
          <a:r>
            <a:rPr lang="en-US" sz="1200" b="1" dirty="0" smtClean="0">
              <a:latin typeface="+mn-lt"/>
            </a:rPr>
            <a:t>1970 </a:t>
          </a:r>
        </a:p>
        <a:p>
          <a:r>
            <a:rPr lang="en-US" sz="1200" b="1" dirty="0" smtClean="0">
              <a:latin typeface="+mn-lt"/>
            </a:rPr>
            <a:t>Non-Profit is founded as a grassroots, volunteer-run community organization</a:t>
          </a:r>
          <a:endParaRPr lang="en-US" sz="1200" b="1" dirty="0">
            <a:latin typeface="+mn-lt"/>
          </a:endParaRP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 custT="1"/>
      <dgm:spPr/>
      <dgm:t>
        <a:bodyPr/>
        <a:lstStyle/>
        <a:p>
          <a:r>
            <a:rPr lang="en-US" sz="1200" b="1" dirty="0" smtClean="0">
              <a:latin typeface="+mn-lt"/>
            </a:rPr>
            <a:t>1990</a:t>
          </a:r>
        </a:p>
        <a:p>
          <a:r>
            <a:rPr lang="en-US" sz="1200" b="1" dirty="0" smtClean="0">
              <a:latin typeface="+mn-lt"/>
            </a:rPr>
            <a:t>Takes on management of the Durham County Animal Shelter</a:t>
          </a:r>
          <a:endParaRPr lang="en-US" sz="1200" b="1" dirty="0">
            <a:latin typeface="+mn-lt"/>
          </a:endParaRP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 custT="1"/>
      <dgm:spPr/>
      <dgm:t>
        <a:bodyPr/>
        <a:lstStyle/>
        <a:p>
          <a:r>
            <a:rPr lang="en-US" sz="1200" b="1" dirty="0" smtClean="0">
              <a:latin typeface="+mn-lt"/>
            </a:rPr>
            <a:t>circa 2000</a:t>
          </a:r>
        </a:p>
        <a:p>
          <a:r>
            <a:rPr lang="en-US" sz="1200" b="1" dirty="0" smtClean="0">
              <a:latin typeface="+mn-lt"/>
            </a:rPr>
            <a:t>APS of Durham hires a community volunteer program coordinator</a:t>
          </a:r>
          <a:endParaRPr lang="en-US" sz="1200" b="1" dirty="0">
            <a:latin typeface="+mn-lt"/>
          </a:endParaRP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 custT="1"/>
      <dgm:spPr/>
      <dgm:t>
        <a:bodyPr/>
        <a:lstStyle/>
        <a:p>
          <a:r>
            <a:rPr lang="en-US" sz="1200" b="1" dirty="0" smtClean="0">
              <a:latin typeface="+mn-lt"/>
            </a:rPr>
            <a:t>circa 2006</a:t>
          </a:r>
        </a:p>
        <a:p>
          <a:r>
            <a:rPr lang="en-US" sz="1200" b="1" dirty="0" smtClean="0">
              <a:latin typeface="+mn-lt"/>
            </a:rPr>
            <a:t>APS of Durham formalized community education &amp; outreach programming by hiring staff</a:t>
          </a:r>
          <a:endParaRPr lang="en-US" sz="1200" b="1" dirty="0">
            <a:latin typeface="+mn-lt"/>
          </a:endParaRPr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 custT="1"/>
      <dgm:spPr/>
      <dgm:t>
        <a:bodyPr/>
        <a:lstStyle/>
        <a:p>
          <a:r>
            <a:rPr lang="en-US" sz="1200" b="1" dirty="0" smtClean="0">
              <a:latin typeface="+mn-lt"/>
            </a:rPr>
            <a:t>TODAY</a:t>
          </a:r>
        </a:p>
        <a:p>
          <a:r>
            <a:rPr lang="en-US" sz="1200" b="1" dirty="0" smtClean="0">
              <a:latin typeface="+mn-lt"/>
            </a:rPr>
            <a:t>We take in ~ 6,000 animals annually; </a:t>
          </a:r>
        </a:p>
        <a:p>
          <a:r>
            <a:rPr lang="en-US" sz="1200" b="1" dirty="0" smtClean="0">
              <a:latin typeface="+mn-lt"/>
            </a:rPr>
            <a:t>~ 250 animals are in our care daily</a:t>
          </a:r>
          <a:endParaRPr lang="en-US" sz="1200" b="1" dirty="0">
            <a:latin typeface="+mn-lt"/>
          </a:endParaRPr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 custLinFactNeighborX="1373" custLinFactNeighborY="21315"/>
      <dgm:spPr/>
    </dgm:pt>
    <dgm:pt modelId="{80B372F1-8EF3-4532-ACC6-E65E1D63ACA2}" type="pres">
      <dgm:prSet presAssocID="{E4D23657-D1E8-4B22-974B-8DC90813F51B}" presName="ParentText" presStyleLbl="revTx" presStyleIdx="0" presStyleCnt="5" custScaleX="96371" custScaleY="42664" custLinFactNeighborX="-569" custLinFactNeighborY="-133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6139E-4627-4CCC-9299-5653D77ED24D}" type="pres">
      <dgm:prSet presAssocID="{E4D23657-D1E8-4B22-974B-8DC90813F51B}" presName="Triangle" presStyleLbl="alignNode1" presStyleIdx="1" presStyleCnt="9" custLinFactY="15498" custLinFactNeighborY="100000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 custLinFactNeighborY="-4566"/>
      <dgm:spPr/>
    </dgm:pt>
    <dgm:pt modelId="{18F7A15A-3ED1-4A32-B700-36B8D6BBE441}" type="pres">
      <dgm:prSet presAssocID="{EF034794-D109-40B6-8FA2-8971C3123AB6}" presName="ParentText" presStyleLbl="revTx" presStyleIdx="1" presStyleCnt="5" custScaleY="42867" custLinFactNeighborY="-28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2BEFC-1674-4E8D-98FF-DE4432BB887C}" type="pres">
      <dgm:prSet presAssocID="{EF034794-D109-40B6-8FA2-8971C3123AB6}" presName="Triangle" presStyleLbl="alignNode1" presStyleIdx="3" presStyleCnt="9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82CFA-3F05-41CB-A66C-3A904CCE06CE}" type="pres">
      <dgm:prSet presAssocID="{15E11DBD-E9B5-4BCF-A56C-7AAE26CE30DC}" presName="Triangle" presStyleLbl="alignNode1" presStyleIdx="5" presStyleCnt="9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C0D9F-BF11-4D63-A28B-80FA21343A28}" type="pres">
      <dgm:prSet presAssocID="{778AA374-0E17-4AEA-8EB6-0C342D57D8D8}" presName="Triangle" presStyleLbl="alignNode1" presStyleIdx="7" presStyleCnt="9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415434" y="2597345"/>
          <a:ext cx="1165949" cy="194011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215986" y="3164127"/>
          <a:ext cx="1687982" cy="65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1970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Non-Profit is founded as a grassroots, volunteer-run community organization</a:t>
          </a:r>
          <a:endParaRPr lang="en-US" sz="1200" b="1" kern="1200" dirty="0">
            <a:latin typeface="+mn-lt"/>
          </a:endParaRPr>
        </a:p>
      </dsp:txBody>
      <dsp:txXfrm>
        <a:off x="215986" y="3164127"/>
        <a:ext cx="1687982" cy="655034"/>
      </dsp:txXfrm>
    </dsp:sp>
    <dsp:sp modelId="{B746139E-4627-4CCC-9299-5653D77ED24D}">
      <dsp:nvSpPr>
        <dsp:cNvPr id="0" name=""/>
        <dsp:cNvSpPr/>
      </dsp:nvSpPr>
      <dsp:spPr>
        <a:xfrm>
          <a:off x="1615236" y="2587688"/>
          <a:ext cx="330480" cy="330480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533031" y="2203584"/>
          <a:ext cx="1165949" cy="194011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338405" y="2836658"/>
          <a:ext cx="1751546" cy="658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1990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Takes on management of the Durham County Animal Shelter</a:t>
          </a:r>
          <a:endParaRPr lang="en-US" sz="1200" b="1" kern="1200" dirty="0">
            <a:latin typeface="+mn-lt"/>
          </a:endParaRPr>
        </a:p>
      </dsp:txBody>
      <dsp:txXfrm>
        <a:off x="2338405" y="2836658"/>
        <a:ext cx="1751546" cy="658151"/>
      </dsp:txXfrm>
    </dsp:sp>
    <dsp:sp modelId="{F6F2BEFC-1674-4E8D-98FF-DE4432BB887C}">
      <dsp:nvSpPr>
        <dsp:cNvPr id="0" name=""/>
        <dsp:cNvSpPr/>
      </dsp:nvSpPr>
      <dsp:spPr>
        <a:xfrm>
          <a:off x="3759471" y="2113988"/>
          <a:ext cx="330480" cy="330480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677266" y="1726228"/>
          <a:ext cx="1165949" cy="194011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4482640" y="2305904"/>
          <a:ext cx="1751546" cy="1535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circa 2000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APS of Durham hires a community volunteer program coordinator</a:t>
          </a:r>
          <a:endParaRPr lang="en-US" sz="1200" b="1" kern="1200" dirty="0">
            <a:latin typeface="+mn-lt"/>
          </a:endParaRPr>
        </a:p>
      </dsp:txBody>
      <dsp:txXfrm>
        <a:off x="4482640" y="2305904"/>
        <a:ext cx="1751546" cy="1535332"/>
      </dsp:txXfrm>
    </dsp:sp>
    <dsp:sp modelId="{D5E82CFA-3F05-41CB-A66C-3A904CCE06CE}">
      <dsp:nvSpPr>
        <dsp:cNvPr id="0" name=""/>
        <dsp:cNvSpPr/>
      </dsp:nvSpPr>
      <dsp:spPr>
        <a:xfrm>
          <a:off x="5903705" y="1583395"/>
          <a:ext cx="330480" cy="330480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821500" y="1195635"/>
          <a:ext cx="1165949" cy="194011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6626874" y="1775311"/>
          <a:ext cx="1751546" cy="1535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circa 2006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APS of Durham formalized community education &amp; outreach programming by hiring staff</a:t>
          </a:r>
          <a:endParaRPr lang="en-US" sz="1200" b="1" kern="1200" dirty="0">
            <a:latin typeface="+mn-lt"/>
          </a:endParaRPr>
        </a:p>
      </dsp:txBody>
      <dsp:txXfrm>
        <a:off x="6626874" y="1775311"/>
        <a:ext cx="1751546" cy="1535332"/>
      </dsp:txXfrm>
    </dsp:sp>
    <dsp:sp modelId="{F62C0D9F-BF11-4D63-A28B-80FA21343A28}">
      <dsp:nvSpPr>
        <dsp:cNvPr id="0" name=""/>
        <dsp:cNvSpPr/>
      </dsp:nvSpPr>
      <dsp:spPr>
        <a:xfrm>
          <a:off x="8047940" y="1052802"/>
          <a:ext cx="330480" cy="330480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8965735" y="665042"/>
          <a:ext cx="1165949" cy="194011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8771109" y="1244718"/>
          <a:ext cx="1751546" cy="1535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TODAY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We take in ~ 6,000 animals annually;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</a:rPr>
            <a:t>~ 250 animals are in our care daily</a:t>
          </a:r>
          <a:endParaRPr lang="en-US" sz="1200" b="1" kern="1200" dirty="0">
            <a:latin typeface="+mn-lt"/>
          </a:endParaRPr>
        </a:p>
      </dsp:txBody>
      <dsp:txXfrm>
        <a:off x="8771109" y="1244718"/>
        <a:ext cx="1751546" cy="1535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9/22/2016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9/22/2016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9/22/2016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9/22/2016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9/22/2016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9/22/2016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9/22/2016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9/22/2016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9/22/2016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9/22/2016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9/22/2016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9/22/2016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9/22/2016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PSSERVER\Public\APS Staff Folders\Development\APS Logos\APS-Logo-Horizont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21" y="1145034"/>
            <a:ext cx="7866677" cy="225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2450" y="5539665"/>
            <a:ext cx="595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Shafonda Davis, Executive Director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59" y="1824510"/>
            <a:ext cx="11203620" cy="314698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/>
              <a:t>The </a:t>
            </a:r>
            <a:r>
              <a:rPr lang="en-US" sz="3200" dirty="0" smtClean="0"/>
              <a:t>Animal Protection Society </a:t>
            </a:r>
            <a:r>
              <a:rPr lang="en-US" sz="3200" dirty="0"/>
              <a:t>of </a:t>
            </a:r>
            <a:r>
              <a:rPr lang="en-US" sz="3200" dirty="0" smtClean="0"/>
              <a:t>Durham </a:t>
            </a:r>
          </a:p>
          <a:p>
            <a:pPr marL="45720" indent="0">
              <a:buNone/>
            </a:pPr>
            <a:r>
              <a:rPr lang="en-US" sz="3200" dirty="0" smtClean="0"/>
              <a:t>builds </a:t>
            </a:r>
            <a:r>
              <a:rPr lang="en-US" sz="3200" dirty="0"/>
              <a:t>lifelong bonds between people and animals through </a:t>
            </a:r>
            <a:endParaRPr lang="en-US" sz="3200" dirty="0" smtClean="0"/>
          </a:p>
          <a:p>
            <a:pPr lvl="3"/>
            <a:r>
              <a:rPr lang="en-US" sz="3200" dirty="0" smtClean="0"/>
              <a:t>education</a:t>
            </a:r>
            <a:r>
              <a:rPr lang="en-US" sz="3200" dirty="0"/>
              <a:t>, </a:t>
            </a:r>
            <a:endParaRPr lang="en-US" sz="3200" dirty="0" smtClean="0"/>
          </a:p>
          <a:p>
            <a:pPr lvl="3"/>
            <a:r>
              <a:rPr lang="en-US" sz="3200" dirty="0" smtClean="0"/>
              <a:t>community outreach, </a:t>
            </a:r>
            <a:r>
              <a:rPr lang="en-US" sz="3200" dirty="0"/>
              <a:t>and </a:t>
            </a:r>
          </a:p>
          <a:p>
            <a:pPr lvl="3"/>
            <a:r>
              <a:rPr lang="en-US" sz="3200" dirty="0" smtClean="0"/>
              <a:t>providing </a:t>
            </a:r>
            <a:r>
              <a:rPr lang="en-US" sz="3200" dirty="0"/>
              <a:t>care for animals in need.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362" y="105864"/>
            <a:ext cx="2582876" cy="200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2150217"/>
            <a:ext cx="8097576" cy="20666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We envision a community where 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there </a:t>
            </a:r>
            <a:r>
              <a:rPr lang="en-US" sz="3200" dirty="0">
                <a:solidFill>
                  <a:schemeClr val="tx1"/>
                </a:solidFill>
              </a:rPr>
              <a:t>are no displaced or unwanted </a:t>
            </a:r>
            <a:r>
              <a:rPr lang="en-US" sz="3200" dirty="0" smtClean="0">
                <a:solidFill>
                  <a:schemeClr val="tx1"/>
                </a:solidFill>
              </a:rPr>
              <a:t>pets,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all </a:t>
            </a:r>
            <a:r>
              <a:rPr lang="en-US" sz="3200" dirty="0">
                <a:solidFill>
                  <a:schemeClr val="tx1"/>
                </a:solidFill>
              </a:rPr>
              <a:t>animals are treated with compassion and respect, and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community </a:t>
            </a:r>
            <a:r>
              <a:rPr lang="en-US" sz="3200" dirty="0">
                <a:solidFill>
                  <a:schemeClr val="tx1"/>
                </a:solidFill>
              </a:rPr>
              <a:t>services are available to all pet owners.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3" y="105864"/>
            <a:ext cx="2524917" cy="196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1473" y="304800"/>
            <a:ext cx="7949339" cy="1200416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6000" dirty="0" smtClean="0">
                <a:solidFill>
                  <a:srgbClr val="0070C0"/>
                </a:solidFill>
              </a:rPr>
              <a:t>Our History</a:t>
            </a:r>
            <a:endParaRPr lang="en-US" sz="6000" dirty="0">
              <a:solidFill>
                <a:srgbClr val="0070C0"/>
              </a:solidFill>
            </a:endParaRPr>
          </a:p>
        </p:txBody>
      </p:sp>
      <p:graphicFrame>
        <p:nvGraphicFramePr>
          <p:cNvPr id="15" name="Content Placeholder 14" descr="Step Up Process diagram showing 5 steps ascending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485090"/>
              </p:ext>
            </p:extLst>
          </p:nvPr>
        </p:nvGraphicFramePr>
        <p:xfrm>
          <a:off x="1056444" y="639192"/>
          <a:ext cx="10524370" cy="5075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3" y="105864"/>
            <a:ext cx="29051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668" y="583452"/>
            <a:ext cx="6498452" cy="84344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Our Services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7829" y="1506795"/>
            <a:ext cx="6660291" cy="359786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Community Outreach &amp; Education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Class Presentations – for children and adults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Events – partnership in microchip; rabies; vaccine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Programs</a:t>
            </a:r>
            <a:endParaRPr lang="en-US" dirty="0">
              <a:solidFill>
                <a:schemeClr val="tx2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Safety Net Services – keeping pets in the home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Foster </a:t>
            </a:r>
            <a:r>
              <a:rPr lang="en-US" dirty="0">
                <a:solidFill>
                  <a:schemeClr val="tx2"/>
                </a:solidFill>
              </a:rPr>
              <a:t>Services – socialization and special </a:t>
            </a:r>
            <a:r>
              <a:rPr lang="en-US" dirty="0" smtClean="0">
                <a:solidFill>
                  <a:schemeClr val="tx2"/>
                </a:solidFill>
              </a:rPr>
              <a:t>needs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Spay &amp; Neuter programs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Adoptions Events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Harness </a:t>
            </a:r>
            <a:r>
              <a:rPr lang="en-US" dirty="0" smtClean="0">
                <a:solidFill>
                  <a:schemeClr val="tx2"/>
                </a:solidFill>
              </a:rPr>
              <a:t>Exchange</a:t>
            </a:r>
            <a:endParaRPr lang="en-US" dirty="0">
              <a:solidFill>
                <a:schemeClr val="tx2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chemeClr val="tx1"/>
              </a:solidFill>
              <a:latin typeface="Avenir 45 Book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Avenir 45 Book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Avenir 45 Book" pitchFamily="50" charset="0"/>
            </a:endParaRPr>
          </a:p>
          <a:p>
            <a:endParaRPr lang="en-US" sz="2800" dirty="0">
              <a:solidFill>
                <a:schemeClr val="tx1"/>
              </a:solidFill>
              <a:latin typeface="Avenir 45 Book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4" y="105865"/>
            <a:ext cx="1917138" cy="14897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7045" y="1391338"/>
            <a:ext cx="50557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Daily shelter </a:t>
            </a:r>
            <a:r>
              <a:rPr lang="en-US" sz="2800" dirty="0" smtClean="0"/>
              <a:t>operations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Animal Care &amp; Socialization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Open Admission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Lost and Found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Assessing pet family needs &amp; providing resources</a:t>
            </a:r>
          </a:p>
          <a:p>
            <a:pPr lvl="1">
              <a:lnSpc>
                <a:spcPct val="150000"/>
              </a:lnSpc>
            </a:pPr>
            <a:endParaRPr lang="en-US" sz="2000" dirty="0">
              <a:latin typeface="Avenir 45 Book" pitchFamily="50" charset="0"/>
            </a:endParaRPr>
          </a:p>
          <a:p>
            <a:endParaRPr lang="en-US" dirty="0">
              <a:solidFill>
                <a:schemeClr val="tx2"/>
              </a:solidFill>
              <a:latin typeface="Avenir 45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158" y="312932"/>
            <a:ext cx="9959927" cy="1157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Partnering to Fulfill Our Mission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6103" y="1532142"/>
            <a:ext cx="9595788" cy="2817915"/>
          </a:xfrm>
        </p:spPr>
        <p:txBody>
          <a:bodyPr>
            <a:noAutofit/>
          </a:bodyPr>
          <a:lstStyle/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Businesses – Two Men &amp; A Truck </a:t>
            </a:r>
            <a:r>
              <a:rPr lang="en-US" sz="1800" i="1" dirty="0" smtClean="0">
                <a:solidFill>
                  <a:schemeClr val="tx1"/>
                </a:solidFill>
              </a:rPr>
              <a:t>Movers For Mutts </a:t>
            </a:r>
            <a:r>
              <a:rPr lang="en-US" sz="1800" dirty="0" smtClean="0">
                <a:solidFill>
                  <a:schemeClr val="tx1"/>
                </a:solidFill>
              </a:rPr>
              <a:t>in October; Macy’s </a:t>
            </a:r>
            <a:r>
              <a:rPr lang="en-US" sz="1800" i="1" dirty="0" smtClean="0">
                <a:solidFill>
                  <a:schemeClr val="tx1"/>
                </a:solidFill>
              </a:rPr>
              <a:t>Pet Friendly Mondays; </a:t>
            </a:r>
            <a:r>
              <a:rPr lang="en-US" sz="1800" dirty="0" smtClean="0">
                <a:solidFill>
                  <a:schemeClr val="tx1"/>
                </a:solidFill>
              </a:rPr>
              <a:t>Beer Durham; Oliver’s Collar; Barley Labs; The Regulator Book Store</a:t>
            </a: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Community Members – volunteers, board members, adopters, contributors</a:t>
            </a: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Government – Durham County Sheriff’s </a:t>
            </a:r>
            <a:r>
              <a:rPr lang="en-US" sz="1800" dirty="0" err="1" smtClean="0">
                <a:solidFill>
                  <a:schemeClr val="tx1"/>
                </a:solidFill>
              </a:rPr>
              <a:t>Dept</a:t>
            </a:r>
            <a:r>
              <a:rPr lang="en-US" sz="1800" dirty="0" smtClean="0">
                <a:solidFill>
                  <a:schemeClr val="tx1"/>
                </a:solidFill>
              </a:rPr>
              <a:t>, Durham County </a:t>
            </a:r>
            <a:r>
              <a:rPr lang="en-US" sz="1800" dirty="0" err="1" smtClean="0">
                <a:solidFill>
                  <a:schemeClr val="tx1"/>
                </a:solidFill>
              </a:rPr>
              <a:t>Govt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Rescue/Medical Organizations – Coalition to Unchain Dogs, SNAP NC, Tyson Animal Hospital, Colony Park Animal Hospital</a:t>
            </a: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Civic/Community Organizations </a:t>
            </a:r>
            <a:r>
              <a:rPr lang="en-US" sz="1800" dirty="0">
                <a:solidFill>
                  <a:schemeClr val="tx1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NC </a:t>
            </a:r>
            <a:r>
              <a:rPr lang="en-US" sz="1800" dirty="0">
                <a:solidFill>
                  <a:schemeClr val="tx1"/>
                </a:solidFill>
              </a:rPr>
              <a:t>Animal </a:t>
            </a:r>
            <a:r>
              <a:rPr lang="en-US" sz="1800" dirty="0" smtClean="0">
                <a:solidFill>
                  <a:schemeClr val="tx1"/>
                </a:solidFill>
              </a:rPr>
              <a:t>Federation, Girl Scouts, Eagle Scouts, Churches, Schools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4" y="105865"/>
            <a:ext cx="1917138" cy="148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646" y="383961"/>
            <a:ext cx="7421733" cy="15228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Ways YOU can</a:t>
            </a:r>
            <a:br>
              <a:rPr lang="en-US" sz="5400" dirty="0" smtClean="0">
                <a:solidFill>
                  <a:srgbClr val="0070C0"/>
                </a:solidFill>
              </a:rPr>
            </a:br>
            <a:r>
              <a:rPr lang="en-US" sz="5400" dirty="0" smtClean="0">
                <a:solidFill>
                  <a:srgbClr val="0070C0"/>
                </a:solidFill>
              </a:rPr>
              <a:t>make a difference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7903" y="2224327"/>
            <a:ext cx="5708342" cy="2392055"/>
          </a:xfrm>
        </p:spPr>
        <p:txBody>
          <a:bodyPr numCol="2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Contribute financially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Volunteer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Donate goods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Attend an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Spay/Neuter your pets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3" y="105864"/>
            <a:ext cx="2905125" cy="2257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8664" y="2205213"/>
            <a:ext cx="5974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</a:rPr>
              <a:t>Questions?</a:t>
            </a:r>
            <a:endParaRPr lang="en-US" sz="72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\\APSSERVER\Public\APS Staff Folders\Development\Pictures\Cats\cat borders\animalbor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99118"/>
            <a:ext cx="7772400" cy="19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93" y="3362178"/>
            <a:ext cx="5936566" cy="19718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600" dirty="0">
                <a:solidFill>
                  <a:srgbClr val="0070C0"/>
                </a:solidFill>
              </a:rPr>
              <a:t>THANK YOU!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38979" y="1120109"/>
            <a:ext cx="4136995" cy="41640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Please connect with us: </a:t>
            </a:r>
          </a:p>
          <a:p>
            <a:r>
              <a:rPr lang="en-US" sz="1800" dirty="0" smtClean="0"/>
              <a:t>Email: </a:t>
            </a:r>
            <a:r>
              <a:rPr lang="en-US" sz="1600" dirty="0" smtClean="0"/>
              <a:t>development@apsofdurham.org</a:t>
            </a:r>
            <a:endParaRPr lang="en-US" sz="1600" dirty="0"/>
          </a:p>
          <a:p>
            <a:endParaRPr lang="en-US" sz="1800" dirty="0" smtClean="0"/>
          </a:p>
          <a:p>
            <a:r>
              <a:rPr lang="en-US" sz="1800" dirty="0" smtClean="0"/>
              <a:t>Facebook: The Animal Protection Society of Durham</a:t>
            </a:r>
          </a:p>
          <a:p>
            <a:endParaRPr lang="en-US" sz="1800" dirty="0" smtClean="0"/>
          </a:p>
          <a:p>
            <a:r>
              <a:rPr lang="en-US" sz="1800" dirty="0" smtClean="0"/>
              <a:t>Twitter: @</a:t>
            </a:r>
            <a:r>
              <a:rPr lang="en-US" sz="1800" dirty="0" err="1" smtClean="0"/>
              <a:t>apsofdurham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Instagram: </a:t>
            </a:r>
            <a:r>
              <a:rPr lang="en-US" sz="1800" dirty="0" err="1" smtClean="0"/>
              <a:t>aps_of_durham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Website: www.apsofdurham.org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3" y="105865"/>
            <a:ext cx="2294097" cy="17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334</Words>
  <Application>Microsoft Office PowerPoint</Application>
  <PresentationFormat>Custom</PresentationFormat>
  <Paragraphs>65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Children Playing 16x9</vt:lpstr>
      <vt:lpstr>PowerPoint Presentation</vt:lpstr>
      <vt:lpstr>PowerPoint Presentation</vt:lpstr>
      <vt:lpstr>PowerPoint Presentation</vt:lpstr>
      <vt:lpstr> Our History</vt:lpstr>
      <vt:lpstr>Our Services</vt:lpstr>
      <vt:lpstr>Partnering to Fulfill Our Mission</vt:lpstr>
      <vt:lpstr>Ways YOU can make a difference</vt:lpstr>
      <vt:lpstr>PowerPoint Presentation</vt:lpstr>
      <vt:lpstr>PowerPoint Presentation</vt:lpstr>
    </vt:vector>
  </TitlesOfParts>
  <Company>UNC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Orientation</dc:title>
  <dc:creator>Camilla Posthill</dc:creator>
  <cp:lastModifiedBy>Darlene Fiscus</cp:lastModifiedBy>
  <cp:revision>35</cp:revision>
  <dcterms:created xsi:type="dcterms:W3CDTF">2016-09-17T01:07:59Z</dcterms:created>
  <dcterms:modified xsi:type="dcterms:W3CDTF">2016-09-22T21:23:41Z</dcterms:modified>
</cp:coreProperties>
</file>