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2" r:id="rId5"/>
  </p:sldMasterIdLst>
  <p:notesMasterIdLst>
    <p:notesMasterId r:id="rId20"/>
  </p:notesMasterIdLst>
  <p:sldIdLst>
    <p:sldId id="257" r:id="rId6"/>
    <p:sldId id="258" r:id="rId7"/>
    <p:sldId id="275" r:id="rId8"/>
    <p:sldId id="276" r:id="rId9"/>
    <p:sldId id="277" r:id="rId10"/>
    <p:sldId id="278" r:id="rId11"/>
    <p:sldId id="279" r:id="rId12"/>
    <p:sldId id="280" r:id="rId13"/>
    <p:sldId id="281" r:id="rId14"/>
    <p:sldId id="282" r:id="rId15"/>
    <p:sldId id="283" r:id="rId16"/>
    <p:sldId id="284" r:id="rId17"/>
    <p:sldId id="285"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45" d="100"/>
          <a:sy n="45" d="100"/>
        </p:scale>
        <p:origin x="53"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327F3-15FB-463D-A588-624935B8743C}" type="datetimeFigureOut">
              <a:rPr lang="en-US" smtClean="0"/>
              <a:t>9/22/2015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ADBB9-DF04-4678-840E-0038500FEC18}" type="slidenum">
              <a:rPr lang="en-US" smtClean="0"/>
              <a:t>‹#›</a:t>
            </a:fld>
            <a:endParaRPr lang="en-US"/>
          </a:p>
        </p:txBody>
      </p:sp>
    </p:spTree>
    <p:extLst>
      <p:ext uri="{BB962C8B-B14F-4D97-AF65-F5344CB8AC3E}">
        <p14:creationId xmlns:p14="http://schemas.microsoft.com/office/powerpoint/2010/main" val="2763698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1AC21-102A-4452-B8AF-7288A4FB2DC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9254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830CBF3-7C96-4073-830A-05E8C39186DF}" type="slidenum">
              <a:rPr lang="en-US" altLang="en-US" smtClean="0">
                <a:solidFill>
                  <a:srgbClr val="000000"/>
                </a:solidFill>
                <a:latin typeface="Times New Roman" panose="02020603050405020304" pitchFamily="18" charset="0"/>
              </a:rPr>
              <a:pPr/>
              <a:t>11</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814456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739BEBF0-3807-441D-AD02-1A0B7921D225}" type="slidenum">
              <a:rPr lang="en-US" altLang="en-US" smtClean="0">
                <a:solidFill>
                  <a:srgbClr val="000000"/>
                </a:solidFill>
                <a:latin typeface="Times New Roman" panose="02020603050405020304" pitchFamily="18" charset="0"/>
              </a:rPr>
              <a:pPr/>
              <a:t>12</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5880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280BF18-B3D6-4DC2-8B65-2AD7EE1B2069}" type="slidenum">
              <a:rPr lang="en-US" altLang="en-US" smtClean="0">
                <a:solidFill>
                  <a:srgbClr val="000000"/>
                </a:solidFill>
                <a:latin typeface="Times New Roman" panose="02020603050405020304" pitchFamily="18" charset="0"/>
              </a:rPr>
              <a:pPr/>
              <a:t>13</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99229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1AC21-102A-4452-B8AF-7288A4FB2DC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6509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661AC21-102A-4452-B8AF-7288A4FB2DC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5059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19075" defTabSz="931863">
              <a:defRPr>
                <a:solidFill>
                  <a:schemeClr val="tx1"/>
                </a:solidFill>
                <a:latin typeface="Arial" panose="020B0604020202020204" pitchFamily="34" charset="0"/>
              </a:defRPr>
            </a:lvl3pPr>
            <a:lvl4pPr marL="1541463" indent="-219075" defTabSz="931863">
              <a:defRPr>
                <a:solidFill>
                  <a:schemeClr val="tx1"/>
                </a:solidFill>
                <a:latin typeface="Arial" panose="020B0604020202020204" pitchFamily="34" charset="0"/>
              </a:defRPr>
            </a:lvl4pPr>
            <a:lvl5pPr marL="1982788" indent="-219075" defTabSz="931863">
              <a:defRPr>
                <a:solidFill>
                  <a:schemeClr val="tx1"/>
                </a:solidFill>
                <a:latin typeface="Arial" panose="020B0604020202020204" pitchFamily="34" charset="0"/>
              </a:defRPr>
            </a:lvl5pPr>
            <a:lvl6pPr marL="2439988" indent="-219075" defTabSz="931863" eaLnBrk="0" fontAlgn="base" hangingPunct="0">
              <a:spcBef>
                <a:spcPct val="0"/>
              </a:spcBef>
              <a:spcAft>
                <a:spcPct val="0"/>
              </a:spcAft>
              <a:defRPr>
                <a:solidFill>
                  <a:schemeClr val="tx1"/>
                </a:solidFill>
                <a:latin typeface="Arial" panose="020B0604020202020204" pitchFamily="34" charset="0"/>
              </a:defRPr>
            </a:lvl6pPr>
            <a:lvl7pPr marL="2897188" indent="-219075" defTabSz="931863" eaLnBrk="0" fontAlgn="base" hangingPunct="0">
              <a:spcBef>
                <a:spcPct val="0"/>
              </a:spcBef>
              <a:spcAft>
                <a:spcPct val="0"/>
              </a:spcAft>
              <a:defRPr>
                <a:solidFill>
                  <a:schemeClr val="tx1"/>
                </a:solidFill>
                <a:latin typeface="Arial" panose="020B0604020202020204" pitchFamily="34" charset="0"/>
              </a:defRPr>
            </a:lvl7pPr>
            <a:lvl8pPr marL="3354388" indent="-219075" defTabSz="931863" eaLnBrk="0" fontAlgn="base" hangingPunct="0">
              <a:spcBef>
                <a:spcPct val="0"/>
              </a:spcBef>
              <a:spcAft>
                <a:spcPct val="0"/>
              </a:spcAft>
              <a:defRPr>
                <a:solidFill>
                  <a:schemeClr val="tx1"/>
                </a:solidFill>
                <a:latin typeface="Arial" panose="020B0604020202020204" pitchFamily="34" charset="0"/>
              </a:defRPr>
            </a:lvl8pPr>
            <a:lvl9pPr marL="3811588" indent="-219075" defTabSz="931863" eaLnBrk="0" fontAlgn="base" hangingPunct="0">
              <a:spcBef>
                <a:spcPct val="0"/>
              </a:spcBef>
              <a:spcAft>
                <a:spcPct val="0"/>
              </a:spcAft>
              <a:defRPr>
                <a:solidFill>
                  <a:schemeClr val="tx1"/>
                </a:solidFill>
                <a:latin typeface="Arial" panose="020B0604020202020204" pitchFamily="34" charset="0"/>
              </a:defRPr>
            </a:lvl9pPr>
          </a:lstStyle>
          <a:p>
            <a:fld id="{EAF881AB-57E4-4736-B4C4-6697EC46B822}" type="slidenum">
              <a:rPr lang="en-US" altLang="en-US" smtClean="0">
                <a:solidFill>
                  <a:srgbClr val="000000"/>
                </a:solidFill>
                <a:latin typeface="Times New Roman" panose="02020603050405020304" pitchFamily="18" charset="0"/>
              </a:rPr>
              <a:pPr/>
              <a:t>4</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9347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3288"/>
            <a:r>
              <a:rPr lang="en-US" altLang="en-US" smtClean="0"/>
              <a:t>We connect you to conservation nonprofits through giving (Wyrick Angel Fund) and volunteering (group or individual opportunities).</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19075" defTabSz="931863">
              <a:defRPr>
                <a:solidFill>
                  <a:schemeClr val="tx1"/>
                </a:solidFill>
                <a:latin typeface="Arial" panose="020B0604020202020204" pitchFamily="34" charset="0"/>
              </a:defRPr>
            </a:lvl3pPr>
            <a:lvl4pPr marL="1541463" indent="-219075" defTabSz="931863">
              <a:defRPr>
                <a:solidFill>
                  <a:schemeClr val="tx1"/>
                </a:solidFill>
                <a:latin typeface="Arial" panose="020B0604020202020204" pitchFamily="34" charset="0"/>
              </a:defRPr>
            </a:lvl4pPr>
            <a:lvl5pPr marL="1982788" indent="-219075" defTabSz="931863">
              <a:defRPr>
                <a:solidFill>
                  <a:schemeClr val="tx1"/>
                </a:solidFill>
                <a:latin typeface="Arial" panose="020B0604020202020204" pitchFamily="34" charset="0"/>
              </a:defRPr>
            </a:lvl5pPr>
            <a:lvl6pPr marL="2439988" indent="-219075" defTabSz="931863" eaLnBrk="0" fontAlgn="base" hangingPunct="0">
              <a:spcBef>
                <a:spcPct val="0"/>
              </a:spcBef>
              <a:spcAft>
                <a:spcPct val="0"/>
              </a:spcAft>
              <a:defRPr>
                <a:solidFill>
                  <a:schemeClr val="tx1"/>
                </a:solidFill>
                <a:latin typeface="Arial" panose="020B0604020202020204" pitchFamily="34" charset="0"/>
              </a:defRPr>
            </a:lvl6pPr>
            <a:lvl7pPr marL="2897188" indent="-219075" defTabSz="931863" eaLnBrk="0" fontAlgn="base" hangingPunct="0">
              <a:spcBef>
                <a:spcPct val="0"/>
              </a:spcBef>
              <a:spcAft>
                <a:spcPct val="0"/>
              </a:spcAft>
              <a:defRPr>
                <a:solidFill>
                  <a:schemeClr val="tx1"/>
                </a:solidFill>
                <a:latin typeface="Arial" panose="020B0604020202020204" pitchFamily="34" charset="0"/>
              </a:defRPr>
            </a:lvl7pPr>
            <a:lvl8pPr marL="3354388" indent="-219075" defTabSz="931863" eaLnBrk="0" fontAlgn="base" hangingPunct="0">
              <a:spcBef>
                <a:spcPct val="0"/>
              </a:spcBef>
              <a:spcAft>
                <a:spcPct val="0"/>
              </a:spcAft>
              <a:defRPr>
                <a:solidFill>
                  <a:schemeClr val="tx1"/>
                </a:solidFill>
                <a:latin typeface="Arial" panose="020B0604020202020204" pitchFamily="34" charset="0"/>
              </a:defRPr>
            </a:lvl8pPr>
            <a:lvl9pPr marL="3811588" indent="-219075" defTabSz="931863" eaLnBrk="0" fontAlgn="base" hangingPunct="0">
              <a:spcBef>
                <a:spcPct val="0"/>
              </a:spcBef>
              <a:spcAft>
                <a:spcPct val="0"/>
              </a:spcAft>
              <a:defRPr>
                <a:solidFill>
                  <a:schemeClr val="tx1"/>
                </a:solidFill>
                <a:latin typeface="Arial" panose="020B0604020202020204" pitchFamily="34" charset="0"/>
              </a:defRPr>
            </a:lvl9pPr>
          </a:lstStyle>
          <a:p>
            <a:fld id="{634B6F14-1C98-4C0C-8594-8C4E9DAC26BC}" type="slidenum">
              <a:rPr lang="en-US" altLang="en-US" smtClean="0">
                <a:solidFill>
                  <a:srgbClr val="000000"/>
                </a:solidFill>
                <a:latin typeface="Times New Roman" panose="02020603050405020304" pitchFamily="18" charset="0"/>
              </a:rPr>
              <a:pPr/>
              <a:t>5</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73584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ESNC was founded by its environmental and conservation member charities to represent them in workplace giving campaigns and sustain the NC nonprofits caring for the natural resources that make NC such a strong and special place.  While workplace giving remains a cornerstone program, today we provide a range of tools to connect employees with conservation.</a:t>
            </a:r>
          </a:p>
          <a:p>
            <a:endParaRPr lang="en-US" altLang="en-US" smtClean="0"/>
          </a:p>
          <a:p>
            <a:endParaRPr lang="en-US" altLang="en-US" smtClean="0"/>
          </a:p>
          <a:p>
            <a:endParaRPr lang="en-US"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15963" indent="-274638" defTabSz="931863">
              <a:defRPr>
                <a:solidFill>
                  <a:schemeClr val="tx1"/>
                </a:solidFill>
                <a:latin typeface="Arial" panose="020B0604020202020204" pitchFamily="34" charset="0"/>
              </a:defRPr>
            </a:lvl2pPr>
            <a:lvl3pPr marL="1101725" indent="-219075" defTabSz="931863">
              <a:defRPr>
                <a:solidFill>
                  <a:schemeClr val="tx1"/>
                </a:solidFill>
                <a:latin typeface="Arial" panose="020B0604020202020204" pitchFamily="34" charset="0"/>
              </a:defRPr>
            </a:lvl3pPr>
            <a:lvl4pPr marL="1541463" indent="-219075" defTabSz="931863">
              <a:defRPr>
                <a:solidFill>
                  <a:schemeClr val="tx1"/>
                </a:solidFill>
                <a:latin typeface="Arial" panose="020B0604020202020204" pitchFamily="34" charset="0"/>
              </a:defRPr>
            </a:lvl4pPr>
            <a:lvl5pPr marL="1982788" indent="-219075" defTabSz="931863">
              <a:defRPr>
                <a:solidFill>
                  <a:schemeClr val="tx1"/>
                </a:solidFill>
                <a:latin typeface="Arial" panose="020B0604020202020204" pitchFamily="34" charset="0"/>
              </a:defRPr>
            </a:lvl5pPr>
            <a:lvl6pPr marL="2439988" indent="-219075" defTabSz="931863" eaLnBrk="0" fontAlgn="base" hangingPunct="0">
              <a:spcBef>
                <a:spcPct val="0"/>
              </a:spcBef>
              <a:spcAft>
                <a:spcPct val="0"/>
              </a:spcAft>
              <a:defRPr>
                <a:solidFill>
                  <a:schemeClr val="tx1"/>
                </a:solidFill>
                <a:latin typeface="Arial" panose="020B0604020202020204" pitchFamily="34" charset="0"/>
              </a:defRPr>
            </a:lvl6pPr>
            <a:lvl7pPr marL="2897188" indent="-219075" defTabSz="931863" eaLnBrk="0" fontAlgn="base" hangingPunct="0">
              <a:spcBef>
                <a:spcPct val="0"/>
              </a:spcBef>
              <a:spcAft>
                <a:spcPct val="0"/>
              </a:spcAft>
              <a:defRPr>
                <a:solidFill>
                  <a:schemeClr val="tx1"/>
                </a:solidFill>
                <a:latin typeface="Arial" panose="020B0604020202020204" pitchFamily="34" charset="0"/>
              </a:defRPr>
            </a:lvl7pPr>
            <a:lvl8pPr marL="3354388" indent="-219075" defTabSz="931863" eaLnBrk="0" fontAlgn="base" hangingPunct="0">
              <a:spcBef>
                <a:spcPct val="0"/>
              </a:spcBef>
              <a:spcAft>
                <a:spcPct val="0"/>
              </a:spcAft>
              <a:defRPr>
                <a:solidFill>
                  <a:schemeClr val="tx1"/>
                </a:solidFill>
                <a:latin typeface="Arial" panose="020B0604020202020204" pitchFamily="34" charset="0"/>
              </a:defRPr>
            </a:lvl8pPr>
            <a:lvl9pPr marL="3811588" indent="-219075" defTabSz="931863" eaLnBrk="0" fontAlgn="base" hangingPunct="0">
              <a:spcBef>
                <a:spcPct val="0"/>
              </a:spcBef>
              <a:spcAft>
                <a:spcPct val="0"/>
              </a:spcAft>
              <a:defRPr>
                <a:solidFill>
                  <a:schemeClr val="tx1"/>
                </a:solidFill>
                <a:latin typeface="Arial" panose="020B0604020202020204" pitchFamily="34" charset="0"/>
              </a:defRPr>
            </a:lvl9pPr>
          </a:lstStyle>
          <a:p>
            <a:fld id="{426E1C6A-2E7F-4021-99B8-B4B04E7A086A}" type="slidenum">
              <a:rPr lang="en-US" altLang="en-US" smtClean="0">
                <a:solidFill>
                  <a:srgbClr val="000000"/>
                </a:solidFill>
                <a:latin typeface="Times New Roman" panose="02020603050405020304" pitchFamily="18" charset="0"/>
              </a:rPr>
              <a:pPr/>
              <a:t>6</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3170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Water, air, land, wildlife. If it has to do with our natural resources, we have a Member working on it. From youth camps to land preservation, from policy to research, from the mountains to the coast, we are working at all levels to keep NC great. </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E7C836E2-8C88-4881-9042-C3DBE9C8FA29}" type="slidenum">
              <a:rPr lang="en-US" altLang="en-US" smtClean="0">
                <a:solidFill>
                  <a:srgbClr val="000000"/>
                </a:solidFill>
                <a:latin typeface="Times New Roman" panose="02020603050405020304" pitchFamily="18" charset="0"/>
              </a:rPr>
              <a:pPr/>
              <a:t>7</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5607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F5CE266-CFD7-4726-8FCD-935E93C538E6}" type="slidenum">
              <a:rPr lang="en-US" altLang="en-US" smtClean="0">
                <a:solidFill>
                  <a:srgbClr val="000000"/>
                </a:solidFill>
                <a:latin typeface="Times New Roman" panose="02020603050405020304" pitchFamily="18" charset="0"/>
              </a:rPr>
              <a:pPr/>
              <a:t>8</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5671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lvl="1">
              <a:spcBef>
                <a:spcPts val="1200"/>
              </a:spcBef>
              <a:buClr>
                <a:srgbClr val="0070C0"/>
              </a:buClr>
              <a:buFont typeface="Arial" pitchFamily="34" charset="0"/>
              <a:buChar char="•"/>
              <a:defRPr/>
            </a:pPr>
            <a:r>
              <a:rPr lang="en-US" sz="2000" dirty="0" smtClean="0">
                <a:latin typeface="Arial" pitchFamily="34" charset="0"/>
                <a:cs typeface="Arial" pitchFamily="34" charset="0"/>
              </a:rPr>
              <a:t>NC League of Conservation Voters Foundation</a:t>
            </a:r>
          </a:p>
          <a:p>
            <a:pPr marL="571500" lvl="2">
              <a:spcBef>
                <a:spcPts val="1200"/>
              </a:spcBef>
              <a:buClr>
                <a:srgbClr val="0070C0"/>
              </a:buClr>
              <a:buFont typeface="Arial" pitchFamily="34" charset="0"/>
              <a:buChar char="•"/>
              <a:defRPr/>
            </a:pPr>
            <a:r>
              <a:rPr lang="en-US" dirty="0" smtClean="0">
                <a:latin typeface="Arial" pitchFamily="34" charset="0"/>
                <a:cs typeface="Arial" pitchFamily="34" charset="0"/>
              </a:rPr>
              <a:t>ensuring voters understand that taking part in the democratic process is essential to protecting our clean air, safe water and quality of life in NC</a:t>
            </a:r>
          </a:p>
          <a:p>
            <a:pPr eaLnBrk="1" hangingPunct="1">
              <a:defRPr/>
            </a:pPr>
            <a:r>
              <a:rPr lang="en-US" dirty="0" smtClean="0">
                <a:latin typeface="Arial" pitchFamily="34" charset="0"/>
                <a:cs typeface="Arial" pitchFamily="34" charset="0"/>
              </a:rPr>
              <a:t>Clean Air Carolinas</a:t>
            </a:r>
          </a:p>
          <a:p>
            <a:pPr lvl="1" eaLnBrk="1" hangingPunct="1">
              <a:defRPr/>
            </a:pPr>
            <a:r>
              <a:rPr lang="en-US" dirty="0" smtClean="0">
                <a:latin typeface="Arial" pitchFamily="34" charset="0"/>
                <a:cs typeface="Arial" pitchFamily="34" charset="0"/>
              </a:rPr>
              <a:t>Children who grow up breathing polluted air have reduced lung capacity by 15-20%.  Responses include:</a:t>
            </a:r>
          </a:p>
          <a:p>
            <a:pPr lvl="2" eaLnBrk="1" hangingPunct="1">
              <a:defRPr/>
            </a:pPr>
            <a:r>
              <a:rPr lang="en-US" dirty="0" smtClean="0">
                <a:latin typeface="Arial" pitchFamily="34" charset="0"/>
                <a:cs typeface="Arial" pitchFamily="34" charset="0"/>
              </a:rPr>
              <a:t>Program to reduce diesel exhaust (40 toxic         compounds associated with health impacts including asthma, heart and lung diseases, cancer.)</a:t>
            </a:r>
          </a:p>
          <a:p>
            <a:pPr lvl="2" eaLnBrk="1" hangingPunct="1">
              <a:defRPr/>
            </a:pPr>
            <a:r>
              <a:rPr lang="en-US" dirty="0" smtClean="0">
                <a:latin typeface="Arial" pitchFamily="34" charset="0"/>
                <a:cs typeface="Arial" pitchFamily="34" charset="0"/>
              </a:rPr>
              <a:t>Retrofitting school busses</a:t>
            </a:r>
          </a:p>
          <a:p>
            <a:pPr lvl="2" eaLnBrk="1" hangingPunct="1">
              <a:defRPr/>
            </a:pPr>
            <a:r>
              <a:rPr lang="en-US" dirty="0" smtClean="0">
                <a:latin typeface="Arial" pitchFamily="34" charset="0"/>
                <a:cs typeface="Arial" pitchFamily="34" charset="0"/>
              </a:rPr>
              <a:t>Engaging the medical community</a:t>
            </a:r>
          </a:p>
          <a:p>
            <a:pPr>
              <a:defRPr/>
            </a:pPr>
            <a:endParaRPr lang="en-US" altLang="en-US" dirty="0" smtClean="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AA1405BF-27A1-4985-8801-FC56CF37FC56}" type="slidenum">
              <a:rPr lang="en-US" altLang="en-US" smtClean="0">
                <a:solidFill>
                  <a:srgbClr val="000000"/>
                </a:solidFill>
                <a:latin typeface="Times New Roman" panose="02020603050405020304" pitchFamily="18" charset="0"/>
              </a:rPr>
              <a:pPr/>
              <a:t>9</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63788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FA49924-096C-4D0E-9B32-0B7F79E13D7C}" type="slidenum">
              <a:rPr lang="en-US" altLang="en-US" smtClean="0">
                <a:solidFill>
                  <a:srgbClr val="000000"/>
                </a:solidFill>
                <a:latin typeface="Times New Roman" panose="02020603050405020304" pitchFamily="18" charset="0"/>
              </a:rPr>
              <a:pPr/>
              <a:t>10</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86078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76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3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28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49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4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60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51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325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274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3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19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07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855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44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374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694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095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935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231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44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964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0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09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782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58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770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073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8290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275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0340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60800" y="2133600"/>
            <a:ext cx="370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72400" y="2133600"/>
            <a:ext cx="3708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325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866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821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847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601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038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1669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023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800" y="228600"/>
            <a:ext cx="19050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60800" y="228600"/>
            <a:ext cx="55118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7975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60800" y="228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60800" y="2133600"/>
            <a:ext cx="370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72400" y="2133600"/>
            <a:ext cx="370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7435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p:spPr>
        <p:txBody>
          <a:bodyPr/>
          <a:lstStyle>
            <a:lvl1pPr>
              <a:defRPr>
                <a:latin typeface="Arial" charset="0"/>
              </a:defRPr>
            </a:lvl1pPr>
          </a:lstStyle>
          <a:p>
            <a:pPr eaLnBrk="0" fontAlgn="base" hangingPunct="0">
              <a:spcBef>
                <a:spcPct val="0"/>
              </a:spcBef>
              <a:spcAft>
                <a:spcPct val="0"/>
              </a:spcAft>
              <a:defRPr/>
            </a:pPr>
            <a:endParaRPr lang="en-US">
              <a:solidFill>
                <a:srgbClr val="000000"/>
              </a:solidFill>
            </a:endParaRPr>
          </a:p>
        </p:txBody>
      </p:sp>
      <p:sp>
        <p:nvSpPr>
          <p:cNvPr id="6" name="Footer Placeholder 5"/>
          <p:cNvSpPr>
            <a:spLocks noGrp="1" noChangeArrowheads="1"/>
          </p:cNvSpPr>
          <p:nvPr>
            <p:ph type="ftr" sz="quarter" idx="11"/>
          </p:nvPr>
        </p:nvSpPr>
        <p:spPr>
          <a:xfrm>
            <a:off x="4165600" y="6248400"/>
            <a:ext cx="3860800" cy="457200"/>
          </a:xfrm>
          <a:prstGeom prst="rect">
            <a:avLst/>
          </a:prstGeom>
        </p:spPr>
        <p:txBody>
          <a:bodyPr/>
          <a:lstStyle>
            <a:lvl1pPr>
              <a:defRPr>
                <a:latin typeface="Arial" charset="0"/>
              </a:defRPr>
            </a:lvl1pPr>
          </a:lstStyle>
          <a:p>
            <a:pPr eaLnBrk="0" fontAlgn="base" hangingPunct="0">
              <a:spcBef>
                <a:spcPct val="0"/>
              </a:spcBef>
              <a:spcAft>
                <a:spcPct val="0"/>
              </a:spcAft>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defRPr/>
            </a:pPr>
            <a:fld id="{77E5E7C1-9261-4E97-9D72-214BDDA5A835}" type="slidenum">
              <a:rPr lang="en-US" altLang="en-US">
                <a:solidFill>
                  <a:srgbClr val="000000"/>
                </a:solidFill>
                <a:latin typeface="Arial" panose="020B0604020202020204" pitchFamily="34" charset="0"/>
              </a:rPr>
              <a:pPr eaLnBrk="0" fontAlgn="base" hangingPunct="0">
                <a:spcBef>
                  <a:spcPct val="0"/>
                </a:spcBef>
                <a:spcAft>
                  <a:spcPct val="0"/>
                </a:spcAft>
                <a:defRPr/>
              </a:pPr>
              <a:t>‹#›</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1222634950"/>
      </p:ext>
    </p:extLst>
  </p:cSld>
  <p:clrMapOvr>
    <a:masterClrMapping/>
  </p:clrMapOvr>
  <p:transition advTm="12000">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1142CC60-292F-4475-A7DC-2C0BC7304C51}" type="datetimeFigureOut">
              <a:rPr lang="en-US"/>
              <a:pPr>
                <a:defRPr/>
              </a:pPr>
              <a:t>9/22/2015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mn-cs"/>
              </a:defRPr>
            </a:lvl1pPr>
          </a:lstStyle>
          <a:p>
            <a:pPr>
              <a:defRPr/>
            </a:pPr>
            <a:fld id="{75F9AB55-5765-4E9A-A138-C55FE9F63FD9}" type="slidenum">
              <a:rPr lang="en-US" altLang="en-US"/>
              <a:pPr>
                <a:defRPr/>
              </a:pPr>
              <a:t>‹#›</a:t>
            </a:fld>
            <a:endParaRPr lang="en-US" altLang="en-US"/>
          </a:p>
        </p:txBody>
      </p:sp>
    </p:spTree>
    <p:extLst>
      <p:ext uri="{BB962C8B-B14F-4D97-AF65-F5344CB8AC3E}">
        <p14:creationId xmlns:p14="http://schemas.microsoft.com/office/powerpoint/2010/main" val="784330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A7B6FB63-AFE1-4951-B8F2-7E16FEC5CDCE}" type="datetimeFigureOut">
              <a:rPr lang="en-US"/>
              <a:pPr>
                <a:defRPr/>
              </a:pPr>
              <a:t>9/22/2015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mn-cs"/>
              </a:defRPr>
            </a:lvl1pPr>
          </a:lstStyle>
          <a:p>
            <a:pPr>
              <a:defRPr/>
            </a:pPr>
            <a:fld id="{25781ECB-D50A-48D9-A3B3-C1670722CDAA}" type="slidenum">
              <a:rPr lang="en-US" altLang="en-US"/>
              <a:pPr>
                <a:defRPr/>
              </a:pPr>
              <a:t>‹#›</a:t>
            </a:fld>
            <a:endParaRPr lang="en-US" altLang="en-US"/>
          </a:p>
        </p:txBody>
      </p:sp>
    </p:spTree>
    <p:extLst>
      <p:ext uri="{BB962C8B-B14F-4D97-AF65-F5344CB8AC3E}">
        <p14:creationId xmlns:p14="http://schemas.microsoft.com/office/powerpoint/2010/main" val="2403966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C98B40AD-53D7-456B-84CD-494D6FDB98FC}" type="datetimeFigureOut">
              <a:rPr lang="en-US"/>
              <a:pPr>
                <a:defRPr/>
              </a:pPr>
              <a:t>9/22/2015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mn-cs"/>
              </a:defRPr>
            </a:lvl1pPr>
          </a:lstStyle>
          <a:p>
            <a:pPr>
              <a:defRPr/>
            </a:pPr>
            <a:fld id="{066277C4-3091-4789-A72C-6CC86870DB99}" type="slidenum">
              <a:rPr lang="en-US" altLang="en-US"/>
              <a:pPr>
                <a:defRPr/>
              </a:pPr>
              <a:t>‹#›</a:t>
            </a:fld>
            <a:endParaRPr lang="en-US" altLang="en-US"/>
          </a:p>
        </p:txBody>
      </p:sp>
    </p:spTree>
    <p:extLst>
      <p:ext uri="{BB962C8B-B14F-4D97-AF65-F5344CB8AC3E}">
        <p14:creationId xmlns:p14="http://schemas.microsoft.com/office/powerpoint/2010/main" val="81492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643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vl1pPr>
          </a:lstStyle>
          <a:p>
            <a:pPr>
              <a:defRPr/>
            </a:pPr>
            <a:fld id="{D66F3834-CEF5-45AC-A949-AB6FDE0B2BF1}" type="datetimeFigureOut">
              <a:rPr lang="en-US"/>
              <a:pPr>
                <a:defRPr/>
              </a:pPr>
              <a:t>9/22/2015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mn-cs"/>
              </a:defRPr>
            </a:lvl1pPr>
          </a:lstStyle>
          <a:p>
            <a:pPr>
              <a:defRPr/>
            </a:pPr>
            <a:fld id="{8B9174C9-4A94-4AAB-BCFF-83CE826D2B6B}" type="slidenum">
              <a:rPr lang="en-US" altLang="en-US"/>
              <a:pPr>
                <a:defRPr/>
              </a:pPr>
              <a:t>‹#›</a:t>
            </a:fld>
            <a:endParaRPr lang="en-US" altLang="en-US"/>
          </a:p>
        </p:txBody>
      </p:sp>
    </p:spTree>
    <p:extLst>
      <p:ext uri="{BB962C8B-B14F-4D97-AF65-F5344CB8AC3E}">
        <p14:creationId xmlns:p14="http://schemas.microsoft.com/office/powerpoint/2010/main" val="1695316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vl1pPr>
          </a:lstStyle>
          <a:p>
            <a:pPr>
              <a:defRPr/>
            </a:pPr>
            <a:fld id="{9F09CEA7-534C-46AE-ABDC-B6DC0A1ABBE8}" type="datetimeFigureOut">
              <a:rPr lang="en-US"/>
              <a:pPr>
                <a:defRPr/>
              </a:pPr>
              <a:t>9/22/2015</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mn-cs"/>
              </a:defRPr>
            </a:lvl1pPr>
          </a:lstStyle>
          <a:p>
            <a:pPr>
              <a:defRPr/>
            </a:pPr>
            <a:fld id="{EEBA1D27-AB82-4D1E-B575-0EA5E9359A18}" type="slidenum">
              <a:rPr lang="en-US" altLang="en-US"/>
              <a:pPr>
                <a:defRPr/>
              </a:pPr>
              <a:t>‹#›</a:t>
            </a:fld>
            <a:endParaRPr lang="en-US" altLang="en-US"/>
          </a:p>
        </p:txBody>
      </p:sp>
    </p:spTree>
    <p:extLst>
      <p:ext uri="{BB962C8B-B14F-4D97-AF65-F5344CB8AC3E}">
        <p14:creationId xmlns:p14="http://schemas.microsoft.com/office/powerpoint/2010/main" val="1997833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vl1pPr>
          </a:lstStyle>
          <a:p>
            <a:pPr>
              <a:defRPr/>
            </a:pPr>
            <a:fld id="{7DE18792-F989-4AA6-89F7-DA80F7D03420}" type="datetimeFigureOut">
              <a:rPr lang="en-US"/>
              <a:pPr>
                <a:defRPr/>
              </a:pPr>
              <a:t>9/22/2015</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mn-cs"/>
              </a:defRPr>
            </a:lvl1pPr>
          </a:lstStyle>
          <a:p>
            <a:pPr>
              <a:defRPr/>
            </a:pPr>
            <a:fld id="{A1E29460-A181-4BBE-B10D-3FF2A3DD577D}" type="slidenum">
              <a:rPr lang="en-US" altLang="en-US"/>
              <a:pPr>
                <a:defRPr/>
              </a:pPr>
              <a:t>‹#›</a:t>
            </a:fld>
            <a:endParaRPr lang="en-US" altLang="en-US"/>
          </a:p>
        </p:txBody>
      </p:sp>
    </p:spTree>
    <p:extLst>
      <p:ext uri="{BB962C8B-B14F-4D97-AF65-F5344CB8AC3E}">
        <p14:creationId xmlns:p14="http://schemas.microsoft.com/office/powerpoint/2010/main" val="3337973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B8CE30A0-293C-4A48-BADD-522933CBE07C}" type="datetimeFigureOut">
              <a:rPr lang="en-US"/>
              <a:pPr>
                <a:defRPr/>
              </a:pPr>
              <a:t>9/22/2015</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mn-cs"/>
              </a:defRPr>
            </a:lvl1pPr>
          </a:lstStyle>
          <a:p>
            <a:pPr>
              <a:defRPr/>
            </a:pPr>
            <a:fld id="{5407EB95-D8D6-43CC-AD60-5BC297586958}" type="slidenum">
              <a:rPr lang="en-US" altLang="en-US"/>
              <a:pPr>
                <a:defRPr/>
              </a:pPr>
              <a:t>‹#›</a:t>
            </a:fld>
            <a:endParaRPr lang="en-US" altLang="en-US"/>
          </a:p>
        </p:txBody>
      </p:sp>
    </p:spTree>
    <p:extLst>
      <p:ext uri="{BB962C8B-B14F-4D97-AF65-F5344CB8AC3E}">
        <p14:creationId xmlns:p14="http://schemas.microsoft.com/office/powerpoint/2010/main" val="699335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37097AE2-9F52-479C-8F8A-491ADAF0DFAA}" type="datetimeFigureOut">
              <a:rPr lang="en-US"/>
              <a:pPr>
                <a:defRPr/>
              </a:pPr>
              <a:t>9/22/2015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mn-cs"/>
              </a:defRPr>
            </a:lvl1pPr>
          </a:lstStyle>
          <a:p>
            <a:pPr>
              <a:defRPr/>
            </a:pPr>
            <a:fld id="{76FB2EDF-B0EB-4CA7-A103-FD40326B1115}" type="slidenum">
              <a:rPr lang="en-US" altLang="en-US"/>
              <a:pPr>
                <a:defRPr/>
              </a:pPr>
              <a:t>‹#›</a:t>
            </a:fld>
            <a:endParaRPr lang="en-US" altLang="en-US"/>
          </a:p>
        </p:txBody>
      </p:sp>
    </p:spTree>
    <p:extLst>
      <p:ext uri="{BB962C8B-B14F-4D97-AF65-F5344CB8AC3E}">
        <p14:creationId xmlns:p14="http://schemas.microsoft.com/office/powerpoint/2010/main" val="4249957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B857909E-E55C-4E06-9E1E-DAC26EF3C517}" type="datetimeFigureOut">
              <a:rPr lang="en-US"/>
              <a:pPr>
                <a:defRPr/>
              </a:pPr>
              <a:t>9/22/2015</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mn-cs"/>
              </a:defRPr>
            </a:lvl1pPr>
          </a:lstStyle>
          <a:p>
            <a:pPr>
              <a:defRPr/>
            </a:pPr>
            <a:fld id="{3E335570-A305-4D41-800C-CA8DAB59E273}" type="slidenum">
              <a:rPr lang="en-US" altLang="en-US"/>
              <a:pPr>
                <a:defRPr/>
              </a:pPr>
              <a:t>‹#›</a:t>
            </a:fld>
            <a:endParaRPr lang="en-US" altLang="en-US"/>
          </a:p>
        </p:txBody>
      </p:sp>
    </p:spTree>
    <p:extLst>
      <p:ext uri="{BB962C8B-B14F-4D97-AF65-F5344CB8AC3E}">
        <p14:creationId xmlns:p14="http://schemas.microsoft.com/office/powerpoint/2010/main" val="2370541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163FA752-B1A9-4BE2-A5A6-A5B4B4962ED1}" type="datetimeFigureOut">
              <a:rPr lang="en-US"/>
              <a:pPr>
                <a:defRPr/>
              </a:pPr>
              <a:t>9/22/2015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mn-cs"/>
              </a:defRPr>
            </a:lvl1pPr>
          </a:lstStyle>
          <a:p>
            <a:pPr>
              <a:defRPr/>
            </a:pPr>
            <a:fld id="{E85509D2-A883-4383-8AE3-9131B658529A}" type="slidenum">
              <a:rPr lang="en-US" altLang="en-US"/>
              <a:pPr>
                <a:defRPr/>
              </a:pPr>
              <a:t>‹#›</a:t>
            </a:fld>
            <a:endParaRPr lang="en-US" altLang="en-US"/>
          </a:p>
        </p:txBody>
      </p:sp>
    </p:spTree>
    <p:extLst>
      <p:ext uri="{BB962C8B-B14F-4D97-AF65-F5344CB8AC3E}">
        <p14:creationId xmlns:p14="http://schemas.microsoft.com/office/powerpoint/2010/main" val="686792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vl1pPr>
          </a:lstStyle>
          <a:p>
            <a:pPr>
              <a:defRPr/>
            </a:pPr>
            <a:fld id="{F1F4B454-5694-475D-B81F-50D97A6903E2}" type="datetimeFigureOut">
              <a:rPr lang="en-US"/>
              <a:pPr>
                <a:defRPr/>
              </a:pPr>
              <a:t>9/22/2015</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mn-cs"/>
              </a:defRPr>
            </a:lvl1pPr>
          </a:lstStyle>
          <a:p>
            <a:pPr>
              <a:defRPr/>
            </a:pPr>
            <a:fld id="{A53410E6-CDFB-4636-841C-DFFE74DEF800}" type="slidenum">
              <a:rPr lang="en-US" altLang="en-US"/>
              <a:pPr>
                <a:defRPr/>
              </a:pPr>
              <a:t>‹#›</a:t>
            </a:fld>
            <a:endParaRPr lang="en-US" altLang="en-US"/>
          </a:p>
        </p:txBody>
      </p:sp>
    </p:spTree>
    <p:extLst>
      <p:ext uri="{BB962C8B-B14F-4D97-AF65-F5344CB8AC3E}">
        <p14:creationId xmlns:p14="http://schemas.microsoft.com/office/powerpoint/2010/main" val="3379027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eaLnBrk="0" hangingPunct="0">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eaLnBrk="0" hangingPunct="0">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eaLnBrk="0" hangingPunct="0">
              <a:defRPr>
                <a:cs typeface="+mn-cs"/>
              </a:defRPr>
            </a:lvl1pPr>
          </a:lstStyle>
          <a:p>
            <a:pPr>
              <a:defRPr/>
            </a:pPr>
            <a:fld id="{F9EE627E-618C-491C-B8AB-F21940C302AC}" type="slidenum">
              <a:rPr lang="en-US" altLang="en-US"/>
              <a:pPr>
                <a:defRPr/>
              </a:pPr>
              <a:t>‹#›</a:t>
            </a:fld>
            <a:endParaRPr lang="en-US" altLang="en-US"/>
          </a:p>
        </p:txBody>
      </p:sp>
    </p:spTree>
    <p:extLst>
      <p:ext uri="{BB962C8B-B14F-4D97-AF65-F5344CB8AC3E}">
        <p14:creationId xmlns:p14="http://schemas.microsoft.com/office/powerpoint/2010/main" val="273290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544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314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894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12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01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2702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EDE1D-57A4-418C-BBE7-0B58225FF8C2}" type="datetimeFigureOut">
              <a:rPr lang="en-US" smtClean="0">
                <a:solidFill>
                  <a:prstClr val="black">
                    <a:tint val="75000"/>
                  </a:prstClr>
                </a:solidFill>
              </a:rPr>
              <a:pPr/>
              <a:t>9/22/2015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EDDA59-3FCA-4555-BF1D-680E8EA104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3331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60800" y="228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3860800" y="2133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9012" name="Text Box 4"/>
          <p:cNvSpPr txBox="1">
            <a:spLocks noChangeArrowheads="1"/>
          </p:cNvSpPr>
          <p:nvPr/>
        </p:nvSpPr>
        <p:spPr bwMode="auto">
          <a:xfrm>
            <a:off x="11688234" y="6553201"/>
            <a:ext cx="303288" cy="215444"/>
          </a:xfrm>
          <a:prstGeom prst="rect">
            <a:avLst/>
          </a:prstGeom>
          <a:noFill/>
          <a:ln w="9525">
            <a:noFill/>
            <a:miter lim="800000"/>
            <a:headEnd/>
            <a:tailEnd/>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defRPr/>
            </a:pPr>
            <a:fld id="{184FF3A2-FA7D-4731-8178-6FF50EB3B571}" type="slidenum">
              <a:rPr lang="en-US" altLang="en-US" sz="800" smtClean="0">
                <a:solidFill>
                  <a:srgbClr val="000000"/>
                </a:solidFill>
                <a:latin typeface="Times New Roman" panose="02020603050405020304" pitchFamily="18" charset="0"/>
              </a:rPr>
              <a:pPr eaLnBrk="0" fontAlgn="base" hangingPunct="0">
                <a:spcBef>
                  <a:spcPct val="0"/>
                </a:spcBef>
                <a:spcAft>
                  <a:spcPct val="0"/>
                </a:spcAft>
                <a:defRPr/>
              </a:pPr>
              <a:t>‹#›</a:t>
            </a:fld>
            <a:endParaRPr lang="en-US" altLang="en-US" sz="800" smtClean="0">
              <a:solidFill>
                <a:srgbClr val="000000"/>
              </a:solidFill>
              <a:latin typeface="Times New Roman" panose="02020603050405020304" pitchFamily="18" charset="0"/>
            </a:endParaRPr>
          </a:p>
        </p:txBody>
      </p:sp>
      <p:sp>
        <p:nvSpPr>
          <p:cNvPr id="1029" name="Line 5"/>
          <p:cNvSpPr>
            <a:spLocks noChangeShapeType="1"/>
          </p:cNvSpPr>
          <p:nvPr/>
        </p:nvSpPr>
        <p:spPr bwMode="auto">
          <a:xfrm>
            <a:off x="2032000" y="1676400"/>
            <a:ext cx="10160000" cy="0"/>
          </a:xfrm>
          <a:prstGeom prst="line">
            <a:avLst/>
          </a:prstGeom>
          <a:noFill/>
          <a:ln w="9525">
            <a:solidFill>
              <a:srgbClr val="0066C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pic>
        <p:nvPicPr>
          <p:cNvPr id="1030" name="Picture 11" descr="leaf with water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284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9855200" y="5943600"/>
            <a:ext cx="203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3"/>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9855200" y="5943600"/>
            <a:ext cx="2032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76758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Tahoma" pitchFamily="34" charset="0"/>
        </a:defRPr>
      </a:lvl2pPr>
      <a:lvl3pPr algn="l" rtl="0" eaLnBrk="0" fontAlgn="base" hangingPunct="0">
        <a:spcBef>
          <a:spcPct val="0"/>
        </a:spcBef>
        <a:spcAft>
          <a:spcPct val="0"/>
        </a:spcAft>
        <a:defRPr sz="2400" b="1">
          <a:solidFill>
            <a:schemeClr val="tx1"/>
          </a:solidFill>
          <a:latin typeface="Tahoma" pitchFamily="34" charset="0"/>
        </a:defRPr>
      </a:lvl3pPr>
      <a:lvl4pPr algn="l" rtl="0" eaLnBrk="0" fontAlgn="base" hangingPunct="0">
        <a:spcBef>
          <a:spcPct val="0"/>
        </a:spcBef>
        <a:spcAft>
          <a:spcPct val="0"/>
        </a:spcAft>
        <a:defRPr sz="2400" b="1">
          <a:solidFill>
            <a:schemeClr val="tx1"/>
          </a:solidFill>
          <a:latin typeface="Tahoma" pitchFamily="34" charset="0"/>
        </a:defRPr>
      </a:lvl4pPr>
      <a:lvl5pPr algn="l" rtl="0" eaLnBrk="0" fontAlgn="base" hangingPunct="0">
        <a:spcBef>
          <a:spcPct val="0"/>
        </a:spcBef>
        <a:spcAft>
          <a:spcPct val="0"/>
        </a:spcAft>
        <a:defRPr sz="2400" b="1">
          <a:solidFill>
            <a:schemeClr val="tx1"/>
          </a:solidFill>
          <a:latin typeface="Tahoma" pitchFamily="34" charset="0"/>
        </a:defRPr>
      </a:lvl5pPr>
      <a:lvl6pPr marL="457200" algn="l" rtl="0" eaLnBrk="0" fontAlgn="base" hangingPunct="0">
        <a:spcBef>
          <a:spcPct val="0"/>
        </a:spcBef>
        <a:spcAft>
          <a:spcPct val="0"/>
        </a:spcAft>
        <a:defRPr sz="2400" b="1">
          <a:solidFill>
            <a:schemeClr val="tx1"/>
          </a:solidFill>
          <a:latin typeface="Tahoma" pitchFamily="34" charset="0"/>
        </a:defRPr>
      </a:lvl6pPr>
      <a:lvl7pPr marL="914400" algn="l" rtl="0" eaLnBrk="0" fontAlgn="base" hangingPunct="0">
        <a:spcBef>
          <a:spcPct val="0"/>
        </a:spcBef>
        <a:spcAft>
          <a:spcPct val="0"/>
        </a:spcAft>
        <a:defRPr sz="2400" b="1">
          <a:solidFill>
            <a:schemeClr val="tx1"/>
          </a:solidFill>
          <a:latin typeface="Tahoma" pitchFamily="34" charset="0"/>
        </a:defRPr>
      </a:lvl7pPr>
      <a:lvl8pPr marL="1371600" algn="l" rtl="0" eaLnBrk="0" fontAlgn="base" hangingPunct="0">
        <a:spcBef>
          <a:spcPct val="0"/>
        </a:spcBef>
        <a:spcAft>
          <a:spcPct val="0"/>
        </a:spcAft>
        <a:defRPr sz="2400" b="1">
          <a:solidFill>
            <a:schemeClr val="tx1"/>
          </a:solidFill>
          <a:latin typeface="Tahoma" pitchFamily="34" charset="0"/>
        </a:defRPr>
      </a:lvl8pPr>
      <a:lvl9pPr marL="1828800" algn="l" rtl="0" eaLnBrk="0" fontAlgn="base" hangingPunct="0">
        <a:spcBef>
          <a:spcPct val="0"/>
        </a:spcBef>
        <a:spcAft>
          <a:spcPct val="0"/>
        </a:spcAft>
        <a:defRPr sz="2400" b="1">
          <a:solidFill>
            <a:schemeClr val="tx1"/>
          </a:solidFill>
          <a:latin typeface="Tahoma" pitchFamily="34" charset="0"/>
        </a:defRPr>
      </a:lvl9pPr>
    </p:titleStyle>
    <p:bodyStyle>
      <a:lvl1pPr marL="228600" indent="-228600" algn="l" rtl="0" eaLnBrk="0" fontAlgn="base" hangingPunct="0">
        <a:spcBef>
          <a:spcPct val="60000"/>
        </a:spcBef>
        <a:spcAft>
          <a:spcPct val="0"/>
        </a:spcAft>
        <a:buClr>
          <a:srgbClr val="006699"/>
        </a:buClr>
        <a:buChar char="•"/>
        <a:defRPr sz="2000">
          <a:solidFill>
            <a:schemeClr val="tx1"/>
          </a:solidFill>
          <a:latin typeface="+mn-lt"/>
          <a:ea typeface="+mn-ea"/>
          <a:cs typeface="+mn-cs"/>
        </a:defRPr>
      </a:lvl1pPr>
      <a:lvl2pPr marL="571500" indent="-228600" algn="l" rtl="0" eaLnBrk="0" fontAlgn="base" hangingPunct="0">
        <a:spcBef>
          <a:spcPct val="30000"/>
        </a:spcBef>
        <a:spcAft>
          <a:spcPct val="0"/>
        </a:spcAft>
        <a:buClr>
          <a:srgbClr val="006699"/>
        </a:buClr>
        <a:buChar char="–"/>
        <a:defRPr>
          <a:solidFill>
            <a:schemeClr val="tx1"/>
          </a:solidFill>
          <a:latin typeface="+mn-lt"/>
        </a:defRPr>
      </a:lvl2pPr>
      <a:lvl3pPr marL="914400" indent="-228600" algn="l" rtl="0" eaLnBrk="0" fontAlgn="base" hangingPunct="0">
        <a:spcBef>
          <a:spcPct val="20000"/>
        </a:spcBef>
        <a:spcAft>
          <a:spcPct val="0"/>
        </a:spcAft>
        <a:buClr>
          <a:srgbClr val="006699"/>
        </a:buClr>
        <a:buChar char="•"/>
        <a:defRPr sz="1600">
          <a:solidFill>
            <a:schemeClr val="tx1"/>
          </a:solidFill>
          <a:latin typeface="+mn-lt"/>
        </a:defRPr>
      </a:lvl3pPr>
      <a:lvl4pPr marL="1200150" indent="-171450" algn="l" rtl="0" eaLnBrk="0" fontAlgn="base" hangingPunct="0">
        <a:spcBef>
          <a:spcPct val="10000"/>
        </a:spcBef>
        <a:spcAft>
          <a:spcPct val="0"/>
        </a:spcAft>
        <a:buClr>
          <a:srgbClr val="006699"/>
        </a:buClr>
        <a:buChar char="–"/>
        <a:defRPr sz="1600">
          <a:solidFill>
            <a:schemeClr val="tx1"/>
          </a:solidFill>
          <a:latin typeface="+mn-lt"/>
        </a:defRPr>
      </a:lvl4pPr>
      <a:lvl5pPr marL="1428750" indent="-114300" algn="l" rtl="0" eaLnBrk="0" fontAlgn="base" hangingPunct="0">
        <a:spcBef>
          <a:spcPct val="10000"/>
        </a:spcBef>
        <a:spcAft>
          <a:spcPct val="0"/>
        </a:spcAft>
        <a:buClr>
          <a:srgbClr val="006699"/>
        </a:buClr>
        <a:buChar char="»"/>
        <a:defRPr sz="1600">
          <a:solidFill>
            <a:schemeClr val="tx1"/>
          </a:solidFill>
          <a:latin typeface="+mn-lt"/>
        </a:defRPr>
      </a:lvl5pPr>
      <a:lvl6pPr marL="1885950" indent="-114300" algn="l" rtl="0" eaLnBrk="0" fontAlgn="base" hangingPunct="0">
        <a:spcBef>
          <a:spcPct val="10000"/>
        </a:spcBef>
        <a:spcAft>
          <a:spcPct val="0"/>
        </a:spcAft>
        <a:buClr>
          <a:srgbClr val="006699"/>
        </a:buClr>
        <a:buChar char="»"/>
        <a:defRPr sz="1600">
          <a:solidFill>
            <a:schemeClr val="tx1"/>
          </a:solidFill>
          <a:latin typeface="+mn-lt"/>
        </a:defRPr>
      </a:lvl6pPr>
      <a:lvl7pPr marL="2343150" indent="-114300" algn="l" rtl="0" eaLnBrk="0" fontAlgn="base" hangingPunct="0">
        <a:spcBef>
          <a:spcPct val="10000"/>
        </a:spcBef>
        <a:spcAft>
          <a:spcPct val="0"/>
        </a:spcAft>
        <a:buClr>
          <a:srgbClr val="006699"/>
        </a:buClr>
        <a:buChar char="»"/>
        <a:defRPr sz="1600">
          <a:solidFill>
            <a:schemeClr val="tx1"/>
          </a:solidFill>
          <a:latin typeface="+mn-lt"/>
        </a:defRPr>
      </a:lvl7pPr>
      <a:lvl8pPr marL="2800350" indent="-114300" algn="l" rtl="0" eaLnBrk="0" fontAlgn="base" hangingPunct="0">
        <a:spcBef>
          <a:spcPct val="10000"/>
        </a:spcBef>
        <a:spcAft>
          <a:spcPct val="0"/>
        </a:spcAft>
        <a:buClr>
          <a:srgbClr val="006699"/>
        </a:buClr>
        <a:buChar char="»"/>
        <a:defRPr sz="1600">
          <a:solidFill>
            <a:schemeClr val="tx1"/>
          </a:solidFill>
          <a:latin typeface="+mn-lt"/>
        </a:defRPr>
      </a:lvl8pPr>
      <a:lvl9pPr marL="3257550" indent="-114300" algn="l" rtl="0" eaLnBrk="0" fontAlgn="base" hangingPunct="0">
        <a:spcBef>
          <a:spcPct val="10000"/>
        </a:spcBef>
        <a:spcAft>
          <a:spcPct val="0"/>
        </a:spcAft>
        <a:buClr>
          <a:srgbClr val="006699"/>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249BF9ED-BC82-41E8-802C-FCDB6ACB49DA}" type="datetimeFigureOut">
              <a:rPr lang="en-US"/>
              <a:pPr>
                <a:defRPr/>
              </a:pPr>
              <a:t>9/22/2015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5B35BACE-E6C6-45B5-9779-8E45B98150EA}"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69989755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13.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www.durhamcountycares.org/#!employees/c1ghi"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www.earthsharenc.org/" TargetMode="External"/><Relationship Id="rId3" Type="http://schemas.openxmlformats.org/officeDocument/2006/relationships/hyperlink" Target="http://www.johnavery.org/" TargetMode="External"/><Relationship Id="rId7" Type="http://schemas.openxmlformats.org/officeDocument/2006/relationships/hyperlink" Target="http://www.durhamcrisisresponse.org/" TargetMode="External"/><Relationship Id="rId2" Type="http://schemas.openxmlformats.org/officeDocument/2006/relationships/hyperlink" Target="http://www.durhamrescuemission.org/" TargetMode="External"/><Relationship Id="rId1" Type="http://schemas.openxmlformats.org/officeDocument/2006/relationships/slideLayout" Target="../slideLayouts/slideLayout6.xml"/><Relationship Id="rId6" Type="http://schemas.openxmlformats.org/officeDocument/2006/relationships/hyperlink" Target="http://www.salvationarmycarolinas.org/durham/boys-and-girls-club/" TargetMode="External"/><Relationship Id="rId11" Type="http://schemas.openxmlformats.org/officeDocument/2006/relationships/hyperlink" Target="http://www.unitedwaytriangle.org/" TargetMode="External"/><Relationship Id="rId5" Type="http://schemas.openxmlformats.org/officeDocument/2006/relationships/hyperlink" Target="http://www.seniorpharmassist.org/" TargetMode="External"/><Relationship Id="rId10" Type="http://schemas.openxmlformats.org/officeDocument/2006/relationships/hyperlink" Target="http://www.dcslnc.org/" TargetMode="External"/><Relationship Id="rId4" Type="http://schemas.openxmlformats.org/officeDocument/2006/relationships/hyperlink" Target="http://www.exchangefamilycenter.org/" TargetMode="External"/><Relationship Id="rId9" Type="http://schemas.openxmlformats.org/officeDocument/2006/relationships/hyperlink" Target="http://www.toxicfreen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5" Type="http://schemas.openxmlformats.org/officeDocument/2006/relationships/image" Target="cid:image003.jpg@01D0EB11.B79CEAB0" TargetMode="External"/><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382" y="357809"/>
            <a:ext cx="2914800" cy="2209112"/>
          </a:xfrm>
          <a:prstGeom prst="rect">
            <a:avLst/>
          </a:prstGeom>
          <a:effectLst/>
        </p:spPr>
      </p:pic>
      <p:sp>
        <p:nvSpPr>
          <p:cNvPr id="8" name="TextBox 7"/>
          <p:cNvSpPr txBox="1"/>
          <p:nvPr/>
        </p:nvSpPr>
        <p:spPr>
          <a:xfrm>
            <a:off x="747132" y="2743995"/>
            <a:ext cx="10950497" cy="3477875"/>
          </a:xfrm>
          <a:prstGeom prst="rect">
            <a:avLst/>
          </a:prstGeom>
          <a:noFill/>
        </p:spPr>
        <p:txBody>
          <a:bodyPr wrap="square" rtlCol="0">
            <a:spAutoFit/>
          </a:bodyPr>
          <a:lstStyle/>
          <a:p>
            <a:pPr algn="ctr"/>
            <a:r>
              <a:rPr lang="en-US" sz="6600" b="1" dirty="0">
                <a:ln w="0"/>
                <a:solidFill>
                  <a:srgbClr val="5B9BD5"/>
                </a:solidFill>
                <a:effectLst>
                  <a:outerShdw blurRad="38100" dist="25400" dir="5400000" algn="ctr" rotWithShape="0">
                    <a:srgbClr val="6E747A">
                      <a:alpha val="43000"/>
                    </a:srgbClr>
                  </a:outerShdw>
                </a:effectLst>
              </a:rPr>
              <a:t>2015 Durham County Cares Campaign</a:t>
            </a:r>
          </a:p>
          <a:p>
            <a:pPr algn="ctr"/>
            <a:r>
              <a:rPr lang="en-US" sz="4400" dirty="0">
                <a:ln w="0"/>
                <a:solidFill>
                  <a:prstClr val="black"/>
                </a:solidFill>
                <a:effectLst>
                  <a:outerShdw blurRad="38100" dist="25400" dir="5400000" algn="ctr" rotWithShape="0">
                    <a:srgbClr val="6E747A">
                      <a:alpha val="43000"/>
                    </a:srgbClr>
                  </a:outerShdw>
                </a:effectLst>
              </a:rPr>
              <a:t>Recipient Organization Presentations</a:t>
            </a:r>
          </a:p>
          <a:p>
            <a:pPr algn="ctr"/>
            <a:r>
              <a:rPr lang="en-US" sz="4400" dirty="0">
                <a:ln w="0"/>
                <a:solidFill>
                  <a:prstClr val="black"/>
                </a:solidFill>
                <a:effectLst>
                  <a:outerShdw blurRad="38100" dist="25400" dir="5400000" algn="ctr" rotWithShape="0">
                    <a:srgbClr val="6E747A">
                      <a:alpha val="43000"/>
                    </a:srgbClr>
                  </a:outerShdw>
                </a:effectLst>
              </a:rPr>
              <a:t>Thursday, September 17, 2015</a:t>
            </a:r>
            <a:endParaRPr lang="en-US" sz="4400" dirty="0">
              <a:ln w="0"/>
              <a:solidFill>
                <a:prstClr val="black"/>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7525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 dur="500"/>
                                        <p:tgtEl>
                                          <p:spTgt spid="8">
                                            <p:txEl>
                                              <p:pRg st="1" end="1"/>
                                            </p:txEl>
                                          </p:spTgt>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txBox="1">
            <a:spLocks/>
          </p:cNvSpPr>
          <p:nvPr/>
        </p:nvSpPr>
        <p:spPr bwMode="auto">
          <a:xfrm>
            <a:off x="1905000" y="228601"/>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rgbClr val="006699"/>
              </a:buClr>
              <a:buChar char="•"/>
              <a:defRPr sz="2000">
                <a:solidFill>
                  <a:schemeClr val="tx1"/>
                </a:solidFill>
                <a:latin typeface="Tahoma" panose="020B0604030504040204" pitchFamily="34" charset="0"/>
              </a:defRPr>
            </a:lvl1pPr>
            <a:lvl2pPr marL="571500" indent="-228600">
              <a:spcBef>
                <a:spcPct val="30000"/>
              </a:spcBef>
              <a:buClr>
                <a:srgbClr val="006699"/>
              </a:buClr>
              <a:buChar char="–"/>
              <a:defRPr>
                <a:solidFill>
                  <a:schemeClr val="tx1"/>
                </a:solidFill>
                <a:latin typeface="Tahoma" panose="020B0604030504040204" pitchFamily="34" charset="0"/>
              </a:defRPr>
            </a:lvl2pPr>
            <a:lvl3pPr indent="-228600">
              <a:spcBef>
                <a:spcPct val="20000"/>
              </a:spcBef>
              <a:buClr>
                <a:srgbClr val="006699"/>
              </a:buClr>
              <a:buChar char="•"/>
              <a:defRPr sz="1600">
                <a:solidFill>
                  <a:schemeClr val="tx1"/>
                </a:solidFill>
                <a:latin typeface="Tahoma" panose="020B0604030504040204" pitchFamily="34" charset="0"/>
              </a:defRPr>
            </a:lvl3pPr>
            <a:lvl4pPr marL="1200150" indent="-171450">
              <a:spcBef>
                <a:spcPct val="10000"/>
              </a:spcBef>
              <a:buClr>
                <a:srgbClr val="006699"/>
              </a:buClr>
              <a:buChar char="–"/>
              <a:defRPr sz="1600">
                <a:solidFill>
                  <a:schemeClr val="tx1"/>
                </a:solidFill>
                <a:latin typeface="Tahoma" panose="020B0604030504040204" pitchFamily="34" charset="0"/>
              </a:defRPr>
            </a:lvl4pPr>
            <a:lvl5pPr marL="1428750" indent="-114300">
              <a:spcBef>
                <a:spcPct val="10000"/>
              </a:spcBef>
              <a:buClr>
                <a:srgbClr val="006699"/>
              </a:buClr>
              <a:buChar char="»"/>
              <a:defRPr sz="1600">
                <a:solidFill>
                  <a:schemeClr val="tx1"/>
                </a:solidFill>
                <a:latin typeface="Tahoma" panose="020B0604030504040204" pitchFamily="34" charset="0"/>
              </a:defRPr>
            </a:lvl5pPr>
            <a:lvl6pPr marL="18859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6pPr>
            <a:lvl7pPr marL="23431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7pPr>
            <a:lvl8pPr marL="28003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8pPr>
            <a:lvl9pPr marL="32575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9pPr>
          </a:lstStyle>
          <a:p>
            <a:pPr algn="ctr" eaLnBrk="0" fontAlgn="base" hangingPunct="0">
              <a:spcBef>
                <a:spcPct val="0"/>
              </a:spcBef>
              <a:spcAft>
                <a:spcPct val="0"/>
              </a:spcAft>
              <a:buClrTx/>
              <a:buFontTx/>
              <a:buNone/>
            </a:pPr>
            <a:r>
              <a:rPr lang="en-US" altLang="en-US" sz="4400" b="1">
                <a:solidFill>
                  <a:srgbClr val="4F81BD"/>
                </a:solidFill>
                <a:latin typeface="Calibri" panose="020F0502020204030204" pitchFamily="34" charset="0"/>
              </a:rPr>
              <a:t>LAND</a:t>
            </a:r>
          </a:p>
        </p:txBody>
      </p:sp>
      <p:pic>
        <p:nvPicPr>
          <p:cNvPr id="430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9025" y="1058864"/>
            <a:ext cx="6711950"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321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txBox="1">
            <a:spLocks/>
          </p:cNvSpPr>
          <p:nvPr/>
        </p:nvSpPr>
        <p:spPr bwMode="auto">
          <a:xfrm>
            <a:off x="1905000" y="228601"/>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rgbClr val="006699"/>
              </a:buClr>
              <a:buChar char="•"/>
              <a:defRPr sz="2000">
                <a:solidFill>
                  <a:schemeClr val="tx1"/>
                </a:solidFill>
                <a:latin typeface="Tahoma" panose="020B0604030504040204" pitchFamily="34" charset="0"/>
              </a:defRPr>
            </a:lvl1pPr>
            <a:lvl2pPr marL="571500" indent="-228600">
              <a:spcBef>
                <a:spcPct val="30000"/>
              </a:spcBef>
              <a:buClr>
                <a:srgbClr val="006699"/>
              </a:buClr>
              <a:buChar char="–"/>
              <a:defRPr>
                <a:solidFill>
                  <a:schemeClr val="tx1"/>
                </a:solidFill>
                <a:latin typeface="Tahoma" panose="020B0604030504040204" pitchFamily="34" charset="0"/>
              </a:defRPr>
            </a:lvl2pPr>
            <a:lvl3pPr indent="-228600">
              <a:spcBef>
                <a:spcPct val="20000"/>
              </a:spcBef>
              <a:buClr>
                <a:srgbClr val="006699"/>
              </a:buClr>
              <a:buChar char="•"/>
              <a:defRPr sz="1600">
                <a:solidFill>
                  <a:schemeClr val="tx1"/>
                </a:solidFill>
                <a:latin typeface="Tahoma" panose="020B0604030504040204" pitchFamily="34" charset="0"/>
              </a:defRPr>
            </a:lvl3pPr>
            <a:lvl4pPr marL="1200150" indent="-171450">
              <a:spcBef>
                <a:spcPct val="10000"/>
              </a:spcBef>
              <a:buClr>
                <a:srgbClr val="006699"/>
              </a:buClr>
              <a:buChar char="–"/>
              <a:defRPr sz="1600">
                <a:solidFill>
                  <a:schemeClr val="tx1"/>
                </a:solidFill>
                <a:latin typeface="Tahoma" panose="020B0604030504040204" pitchFamily="34" charset="0"/>
              </a:defRPr>
            </a:lvl4pPr>
            <a:lvl5pPr marL="1428750" indent="-114300">
              <a:spcBef>
                <a:spcPct val="10000"/>
              </a:spcBef>
              <a:buClr>
                <a:srgbClr val="006699"/>
              </a:buClr>
              <a:buChar char="»"/>
              <a:defRPr sz="1600">
                <a:solidFill>
                  <a:schemeClr val="tx1"/>
                </a:solidFill>
                <a:latin typeface="Tahoma" panose="020B0604030504040204" pitchFamily="34" charset="0"/>
              </a:defRPr>
            </a:lvl5pPr>
            <a:lvl6pPr marL="18859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6pPr>
            <a:lvl7pPr marL="23431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7pPr>
            <a:lvl8pPr marL="28003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8pPr>
            <a:lvl9pPr marL="32575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9pPr>
          </a:lstStyle>
          <a:p>
            <a:pPr algn="ctr" eaLnBrk="0" fontAlgn="base" hangingPunct="0">
              <a:spcBef>
                <a:spcPct val="0"/>
              </a:spcBef>
              <a:spcAft>
                <a:spcPct val="0"/>
              </a:spcAft>
              <a:buClrTx/>
              <a:buFontTx/>
              <a:buNone/>
            </a:pPr>
            <a:r>
              <a:rPr lang="en-US" altLang="en-US" sz="4400" b="1">
                <a:solidFill>
                  <a:srgbClr val="4F81BD"/>
                </a:solidFill>
                <a:latin typeface="Calibri" panose="020F0502020204030204" pitchFamily="34" charset="0"/>
              </a:rPr>
              <a:t>WILDLIFE</a:t>
            </a:r>
          </a:p>
        </p:txBody>
      </p:sp>
      <p:pic>
        <p:nvPicPr>
          <p:cNvPr id="450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06514"/>
            <a:ext cx="457200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316039"/>
            <a:ext cx="45720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947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9" descr="KM_DIGcrew.jpg"/>
          <p:cNvPicPr>
            <a:picLocks noChangeAspect="1"/>
          </p:cNvPicPr>
          <p:nvPr/>
        </p:nvPicPr>
        <p:blipFill>
          <a:blip r:embed="rId3">
            <a:extLst>
              <a:ext uri="{28A0092B-C50C-407E-A947-70E740481C1C}">
                <a14:useLocalDpi xmlns:a14="http://schemas.microsoft.com/office/drawing/2010/main" val="0"/>
              </a:ext>
            </a:extLst>
          </a:blip>
          <a:srcRect r="7224" b="3876"/>
          <a:stretch>
            <a:fillRect/>
          </a:stretch>
        </p:blipFill>
        <p:spPr bwMode="auto">
          <a:xfrm>
            <a:off x="7269164" y="4311651"/>
            <a:ext cx="33988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9" descr="seed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2895600"/>
            <a:ext cx="17653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itle 2"/>
          <p:cNvSpPr txBox="1">
            <a:spLocks/>
          </p:cNvSpPr>
          <p:nvPr/>
        </p:nvSpPr>
        <p:spPr bwMode="auto">
          <a:xfrm>
            <a:off x="4106863" y="327026"/>
            <a:ext cx="3657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rgbClr val="006699"/>
              </a:buClr>
              <a:buChar char="•"/>
              <a:defRPr sz="2000">
                <a:solidFill>
                  <a:schemeClr val="tx1"/>
                </a:solidFill>
                <a:latin typeface="Tahoma" panose="020B0604030504040204" pitchFamily="34" charset="0"/>
              </a:defRPr>
            </a:lvl1pPr>
            <a:lvl2pPr marL="571500" indent="-228600">
              <a:spcBef>
                <a:spcPct val="30000"/>
              </a:spcBef>
              <a:buClr>
                <a:srgbClr val="006699"/>
              </a:buClr>
              <a:buChar char="–"/>
              <a:defRPr>
                <a:solidFill>
                  <a:schemeClr val="tx1"/>
                </a:solidFill>
                <a:latin typeface="Tahoma" panose="020B0604030504040204" pitchFamily="34" charset="0"/>
              </a:defRPr>
            </a:lvl2pPr>
            <a:lvl3pPr indent="-228600">
              <a:spcBef>
                <a:spcPct val="20000"/>
              </a:spcBef>
              <a:buClr>
                <a:srgbClr val="006699"/>
              </a:buClr>
              <a:buChar char="•"/>
              <a:defRPr sz="1600">
                <a:solidFill>
                  <a:schemeClr val="tx1"/>
                </a:solidFill>
                <a:latin typeface="Tahoma" panose="020B0604030504040204" pitchFamily="34" charset="0"/>
              </a:defRPr>
            </a:lvl3pPr>
            <a:lvl4pPr marL="1200150" indent="-171450">
              <a:spcBef>
                <a:spcPct val="10000"/>
              </a:spcBef>
              <a:buClr>
                <a:srgbClr val="006699"/>
              </a:buClr>
              <a:buChar char="–"/>
              <a:defRPr sz="1600">
                <a:solidFill>
                  <a:schemeClr val="tx1"/>
                </a:solidFill>
                <a:latin typeface="Tahoma" panose="020B0604030504040204" pitchFamily="34" charset="0"/>
              </a:defRPr>
            </a:lvl4pPr>
            <a:lvl5pPr marL="1428750" indent="-114300">
              <a:spcBef>
                <a:spcPct val="10000"/>
              </a:spcBef>
              <a:buClr>
                <a:srgbClr val="006699"/>
              </a:buClr>
              <a:buChar char="»"/>
              <a:defRPr sz="1600">
                <a:solidFill>
                  <a:schemeClr val="tx1"/>
                </a:solidFill>
                <a:latin typeface="Tahoma" panose="020B0604030504040204" pitchFamily="34" charset="0"/>
              </a:defRPr>
            </a:lvl5pPr>
            <a:lvl6pPr marL="18859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6pPr>
            <a:lvl7pPr marL="23431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7pPr>
            <a:lvl8pPr marL="28003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8pPr>
            <a:lvl9pPr marL="32575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9pPr>
          </a:lstStyle>
          <a:p>
            <a:pPr eaLnBrk="0" fontAlgn="base" hangingPunct="0">
              <a:spcBef>
                <a:spcPct val="0"/>
              </a:spcBef>
              <a:spcAft>
                <a:spcPct val="0"/>
              </a:spcAft>
              <a:buClrTx/>
              <a:buFontTx/>
              <a:buNone/>
            </a:pPr>
            <a:r>
              <a:rPr lang="en-US" altLang="en-US" sz="4400" b="1">
                <a:solidFill>
                  <a:srgbClr val="4F81BD"/>
                </a:solidFill>
                <a:latin typeface="Calibri" panose="020F0502020204030204" pitchFamily="34" charset="0"/>
              </a:rPr>
              <a:t>LOCAL IMPACT</a:t>
            </a:r>
          </a:p>
        </p:txBody>
      </p:sp>
      <p:pic>
        <p:nvPicPr>
          <p:cNvPr id="47109" name="Picture 2" descr="C:\Documents and Settings\msmith\Desktop\Little Tennessee NCRT BOD 2010_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864" y="4311650"/>
            <a:ext cx="381793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3" descr="C:\Documents and Settings\msmith\Desktop\railtrails_logo_rgb_sm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064" y="1512888"/>
            <a:ext cx="24352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33900" y="2906714"/>
            <a:ext cx="201295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10389" y="2895601"/>
            <a:ext cx="16906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48201" y="1606551"/>
            <a:ext cx="242252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3" descr="swimmers flipped.jpg"/>
          <p:cNvPicPr>
            <a:picLocks noChangeAspect="1"/>
          </p:cNvPicPr>
          <p:nvPr/>
        </p:nvPicPr>
        <p:blipFill>
          <a:blip r:embed="rId10">
            <a:extLst>
              <a:ext uri="{28A0092B-C50C-407E-A947-70E740481C1C}">
                <a14:useLocalDpi xmlns:a14="http://schemas.microsoft.com/office/drawing/2010/main" val="0"/>
              </a:ext>
            </a:extLst>
          </a:blip>
          <a:srcRect l="6664" r="4504"/>
          <a:stretch>
            <a:fillRect/>
          </a:stretch>
        </p:blipFill>
        <p:spPr bwMode="auto">
          <a:xfrm>
            <a:off x="2043113" y="2565400"/>
            <a:ext cx="212725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3639" y="4311651"/>
            <a:ext cx="2289175"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21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4" name="Picture 3" descr="ESNC Brochure 2015 web.pdf - Adobe Reader"/>
          <p:cNvPicPr>
            <a:picLocks noChangeAspect="1"/>
          </p:cNvPicPr>
          <p:nvPr/>
        </p:nvPicPr>
        <p:blipFill>
          <a:blip r:embed="rId3">
            <a:extLst>
              <a:ext uri="{28A0092B-C50C-407E-A947-70E740481C1C}">
                <a14:useLocalDpi xmlns:a14="http://schemas.microsoft.com/office/drawing/2010/main" val="0"/>
              </a:ext>
            </a:extLst>
          </a:blip>
          <a:srcRect l="4108" t="39999" r="3241" b="13335"/>
          <a:stretch>
            <a:fillRect/>
          </a:stretch>
        </p:blipFill>
        <p:spPr bwMode="auto">
          <a:xfrm>
            <a:off x="1546226" y="1371600"/>
            <a:ext cx="91233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97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25976" y="85966"/>
            <a:ext cx="4565904" cy="4037220"/>
          </a:xfrm>
        </p:spPr>
      </p:pic>
      <p:sp>
        <p:nvSpPr>
          <p:cNvPr id="5" name="Title 1"/>
          <p:cNvSpPr txBox="1">
            <a:spLocks/>
          </p:cNvSpPr>
          <p:nvPr/>
        </p:nvSpPr>
        <p:spPr>
          <a:xfrm>
            <a:off x="552335" y="4123186"/>
            <a:ext cx="10737980" cy="2663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hlinkClick r:id="rId4"/>
              </a:rPr>
              <a:t>CLICK HERE</a:t>
            </a:r>
            <a:endParaRPr lang="en-US" sz="9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r>
              <a:rPr lang="en-US" sz="9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 DONATE </a:t>
            </a:r>
            <a:r>
              <a:rPr lang="en-US" sz="9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NOW</a:t>
            </a:r>
          </a:p>
        </p:txBody>
      </p:sp>
    </p:spTree>
    <p:extLst>
      <p:ext uri="{BB962C8B-B14F-4D97-AF65-F5344CB8AC3E}">
        <p14:creationId xmlns:p14="http://schemas.microsoft.com/office/powerpoint/2010/main" val="3363121367"/>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652" y="39757"/>
            <a:ext cx="10515600" cy="742121"/>
          </a:xfrm>
        </p:spPr>
        <p:txBody>
          <a:bodyPr>
            <a:normAutofit/>
          </a:bodyPr>
          <a:lstStyle/>
          <a:p>
            <a:pPr algn="ctr"/>
            <a:r>
              <a:rPr lang="en-US" sz="3600" b="1" dirty="0" smtClean="0">
                <a:solidFill>
                  <a:srgbClr val="1496D0"/>
                </a:solidFill>
              </a:rPr>
              <a:t>2015 Durham </a:t>
            </a:r>
            <a:r>
              <a:rPr lang="en-US" sz="3600" b="1" dirty="0">
                <a:solidFill>
                  <a:srgbClr val="1496D0"/>
                </a:solidFill>
              </a:rPr>
              <a:t>County Cares </a:t>
            </a:r>
            <a:r>
              <a:rPr lang="en-US" sz="3600" b="1" dirty="0" smtClean="0">
                <a:solidFill>
                  <a:srgbClr val="1496D0"/>
                </a:solidFill>
              </a:rPr>
              <a:t>Recipient Organizations</a:t>
            </a:r>
            <a:endParaRPr lang="en-US" sz="3600" dirty="0"/>
          </a:p>
        </p:txBody>
      </p:sp>
      <p:graphicFrame>
        <p:nvGraphicFramePr>
          <p:cNvPr id="3" name="Table 2"/>
          <p:cNvGraphicFramePr>
            <a:graphicFrameLocks noGrp="1"/>
          </p:cNvGraphicFramePr>
          <p:nvPr>
            <p:extLst/>
          </p:nvPr>
        </p:nvGraphicFramePr>
        <p:xfrm>
          <a:off x="1444487" y="622850"/>
          <a:ext cx="8839200" cy="6082936"/>
        </p:xfrm>
        <a:graphic>
          <a:graphicData uri="http://schemas.openxmlformats.org/drawingml/2006/table">
            <a:tbl>
              <a:tblPr firstRow="1" firstCol="1" bandRow="1"/>
              <a:tblGrid>
                <a:gridCol w="8839200"/>
              </a:tblGrid>
              <a:tr h="456382">
                <a:tc>
                  <a:txBody>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Community &amp; Family Prosperity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2"/>
                        </a:rPr>
                        <a:t>Durham Rescue Mission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69421">
                <a:tc>
                  <a:txBody>
                    <a:bodyPr/>
                    <a:lstStyle/>
                    <a:p>
                      <a:pPr marL="0" marR="0" algn="ctr">
                        <a:lnSpc>
                          <a:spcPct val="107000"/>
                        </a:lnSpc>
                        <a:spcBef>
                          <a:spcPts val="0"/>
                        </a:spcBef>
                        <a:spcAft>
                          <a:spcPts val="0"/>
                        </a:spcAft>
                      </a:pPr>
                      <a:r>
                        <a:rPr lang="en-US" sz="2000" u="sng">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John Avery Boys &amp; Girls Club</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519221">
                <a:tc>
                  <a:txBody>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Health &amp; Well-Being for All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Exchange Family Center/Exchange Clubs' Child Abuse Prevention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5"/>
                        </a:rPr>
                        <a:t>Senior PharmAssist, Inc.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470980">
                <a:tc>
                  <a:txBody>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Safe &amp; Secure Community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6"/>
                        </a:rPr>
                        <a:t>Salvation Army Boys &amp; Girls Club of Durham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7"/>
                        </a:rPr>
                        <a:t>Durham Crisis Response Center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470980">
                <a:tc>
                  <a:txBody>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Environmental Stewardship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8"/>
                        </a:rPr>
                        <a:t>Environmental Federation of North Carolina DBA: EarthShare North Carolina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9"/>
                        </a:rPr>
                        <a:t>Toxic Free NC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470980">
                <a:tc>
                  <a:txBody>
                    <a:bodyPr/>
                    <a:lstStyle/>
                    <a:p>
                      <a:pPr marL="0" marR="0" algn="ctr">
                        <a:lnSpc>
                          <a:spcPct val="107000"/>
                        </a:lnSpc>
                        <a:spcBef>
                          <a:spcPts val="0"/>
                        </a:spcBef>
                        <a:spcAft>
                          <a:spcPts val="800"/>
                        </a:spcAft>
                      </a:pPr>
                      <a:r>
                        <a:rPr lang="en-US" sz="28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Miscellaneous/Multiple Area Services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solidFill>
                      <a:srgbClr val="D9D9D9"/>
                    </a:solidFill>
                  </a:tcPr>
                </a:tc>
              </a:tr>
              <a:tr h="369421">
                <a:tc>
                  <a:txBody>
                    <a:bodyPr/>
                    <a:lstStyle/>
                    <a:p>
                      <a:pPr marL="0" marR="0" algn="ctr">
                        <a:lnSpc>
                          <a:spcPct val="107000"/>
                        </a:lnSpc>
                        <a:spcBef>
                          <a:spcPts val="0"/>
                        </a:spcBef>
                        <a:spcAft>
                          <a:spcPts val="0"/>
                        </a:spcAft>
                      </a:pPr>
                      <a:r>
                        <a:rPr lang="en-US" sz="20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10"/>
                        </a:rPr>
                        <a:t>Durham Center for Senior Life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r h="369421">
                <a:tc>
                  <a:txBody>
                    <a:bodyPr/>
                    <a:lstStyle/>
                    <a:p>
                      <a:pPr marL="0" marR="0" algn="ctr">
                        <a:lnSpc>
                          <a:spcPct val="107000"/>
                        </a:lnSpc>
                        <a:spcBef>
                          <a:spcPts val="0"/>
                        </a:spcBef>
                        <a:spcAft>
                          <a:spcPts val="0"/>
                        </a:spcAft>
                      </a:pPr>
                      <a:r>
                        <a:rPr lang="en-US" sz="2000" u="sng" dirty="0" smtClea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11"/>
                        </a:rPr>
                        <a:t>United Way of the Greater Triangle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a:noFill/>
                    </a:lnB>
                  </a:tcPr>
                </a:tc>
              </a:tr>
            </a:tbl>
          </a:graphicData>
        </a:graphic>
      </p:graphicFrame>
    </p:spTree>
    <p:extLst>
      <p:ext uri="{BB962C8B-B14F-4D97-AF65-F5344CB8AC3E}">
        <p14:creationId xmlns:p14="http://schemas.microsoft.com/office/powerpoint/2010/main" val="157360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0815" y="171904"/>
            <a:ext cx="9144000" cy="2328700"/>
          </a:xfrm>
        </p:spPr>
        <p:txBody>
          <a:bodyPr>
            <a:noAutofit/>
          </a:bodyPr>
          <a:lstStyle/>
          <a:p>
            <a:r>
              <a:rPr lang="en-US" sz="9600" b="1" dirty="0" smtClean="0">
                <a:solidFill>
                  <a:srgbClr val="1496D0"/>
                </a:solidFill>
              </a:rPr>
              <a:t>EarthShare of NC</a:t>
            </a:r>
            <a:endParaRPr lang="en-US" sz="9600"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18995" y="3557230"/>
            <a:ext cx="4947639" cy="2395699"/>
          </a:xfrm>
          <a:prstGeom prst="rect">
            <a:avLst/>
          </a:prstGeom>
        </p:spPr>
      </p:pic>
    </p:spTree>
    <p:extLst>
      <p:ext uri="{BB962C8B-B14F-4D97-AF65-F5344CB8AC3E}">
        <p14:creationId xmlns:p14="http://schemas.microsoft.com/office/powerpoint/2010/main" val="1490337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Slide Number Placeholder 4"/>
          <p:cNvSpPr>
            <a:spLocks noGrp="1"/>
          </p:cNvSpPr>
          <p:nvPr>
            <p:ph type="sldNum" sz="quarter" idx="4294967295"/>
          </p:nvPr>
        </p:nvSpPr>
        <p:spPr bwMode="auto">
          <a:xfrm>
            <a:off x="85344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fld id="{36ACC36C-9746-434E-9A91-B0CE4DB21811}" type="slidenum">
              <a:rPr lang="en-US" altLang="en-US" smtClean="0">
                <a:solidFill>
                  <a:srgbClr val="000000"/>
                </a:solidFill>
              </a:rPr>
              <a:pPr eaLnBrk="0" fontAlgn="base" hangingPunct="0">
                <a:spcBef>
                  <a:spcPct val="0"/>
                </a:spcBef>
                <a:spcAft>
                  <a:spcPct val="0"/>
                </a:spcAft>
              </a:pPr>
              <a:t>4</a:t>
            </a:fld>
            <a:endParaRPr lang="en-US" altLang="en-US" smtClean="0">
              <a:solidFill>
                <a:srgbClr val="000000"/>
              </a:solidFill>
            </a:endParaRPr>
          </a:p>
        </p:txBody>
      </p:sp>
      <p:sp>
        <p:nvSpPr>
          <p:cNvPr id="30723" name="Rectangle 3"/>
          <p:cNvSpPr>
            <a:spLocks noChangeArrowheads="1"/>
          </p:cNvSpPr>
          <p:nvPr/>
        </p:nvSpPr>
        <p:spPr bwMode="auto">
          <a:xfrm>
            <a:off x="1524000" y="0"/>
            <a:ext cx="3581400" cy="6858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000000"/>
              </a:solidFill>
            </a:endParaRPr>
          </a:p>
        </p:txBody>
      </p:sp>
      <p:pic>
        <p:nvPicPr>
          <p:cNvPr id="30724" name="Picture 9" descr="ESNC logo 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90489"/>
            <a:ext cx="31146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63726"/>
            <a:ext cx="91440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499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1"/>
          <p:cNvSpPr>
            <a:spLocks noGrp="1"/>
          </p:cNvSpPr>
          <p:nvPr>
            <p:ph type="title"/>
          </p:nvPr>
        </p:nvSpPr>
        <p:spPr>
          <a:xfrm>
            <a:off x="3217864" y="330200"/>
            <a:ext cx="5335587" cy="762000"/>
          </a:xfrm>
        </p:spPr>
        <p:txBody>
          <a:bodyPr/>
          <a:lstStyle/>
          <a:p>
            <a:pPr algn="ctr"/>
            <a:r>
              <a:rPr lang="en-US" altLang="en-US" sz="2800">
                <a:solidFill>
                  <a:srgbClr val="0070C0"/>
                </a:solidFill>
              </a:rPr>
              <a:t>WHAT WE DO</a:t>
            </a:r>
            <a:endParaRPr lang="en-US" altLang="en-US" sz="3200"/>
          </a:p>
        </p:txBody>
      </p:sp>
      <p:sp>
        <p:nvSpPr>
          <p:cNvPr id="32771" name="Right Arrow 6"/>
          <p:cNvSpPr>
            <a:spLocks noChangeArrowheads="1"/>
          </p:cNvSpPr>
          <p:nvPr/>
        </p:nvSpPr>
        <p:spPr bwMode="auto">
          <a:xfrm>
            <a:off x="4400551" y="2287589"/>
            <a:ext cx="3090863" cy="2395537"/>
          </a:xfrm>
          <a:prstGeom prst="rightArrow">
            <a:avLst>
              <a:gd name="adj1" fmla="val 50000"/>
              <a:gd name="adj2" fmla="val 50021"/>
            </a:avLst>
          </a:prstGeom>
          <a:solidFill>
            <a:schemeClr val="bg1"/>
          </a:solidFill>
          <a:ln w="19050"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en-US" altLang="en-US">
              <a:solidFill>
                <a:srgbClr val="000000"/>
              </a:solidFill>
            </a:endParaRPr>
          </a:p>
        </p:txBody>
      </p:sp>
      <p:grpSp>
        <p:nvGrpSpPr>
          <p:cNvPr id="32772" name="Group 5"/>
          <p:cNvGrpSpPr>
            <a:grpSpLocks/>
          </p:cNvGrpSpPr>
          <p:nvPr/>
        </p:nvGrpSpPr>
        <p:grpSpPr bwMode="auto">
          <a:xfrm>
            <a:off x="6588126" y="1616076"/>
            <a:ext cx="3622675" cy="4479925"/>
            <a:chOff x="5602586" y="1447800"/>
            <a:chExt cx="3563389" cy="5322663"/>
          </a:xfrm>
        </p:grpSpPr>
        <p:sp>
          <p:nvSpPr>
            <p:cNvPr id="32787" name="TextBox 27"/>
            <p:cNvSpPr txBox="1">
              <a:spLocks noChangeArrowheads="1"/>
            </p:cNvSpPr>
            <p:nvPr/>
          </p:nvSpPr>
          <p:spPr bwMode="auto">
            <a:xfrm>
              <a:off x="5602586" y="6331655"/>
              <a:ext cx="3563389" cy="43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b="1">
                  <a:solidFill>
                    <a:srgbClr val="0070C0"/>
                  </a:solidFill>
                </a:rPr>
                <a:t>30 NC Member Nonprofits</a:t>
              </a:r>
            </a:p>
          </p:txBody>
        </p:sp>
        <p:grpSp>
          <p:nvGrpSpPr>
            <p:cNvPr id="32788" name="Group 23"/>
            <p:cNvGrpSpPr>
              <a:grpSpLocks/>
            </p:cNvGrpSpPr>
            <p:nvPr/>
          </p:nvGrpSpPr>
          <p:grpSpPr bwMode="auto">
            <a:xfrm>
              <a:off x="6531051" y="1447800"/>
              <a:ext cx="1981311" cy="4343755"/>
              <a:chOff x="1824076" y="1263845"/>
              <a:chExt cx="1981311" cy="4343755"/>
            </a:xfrm>
          </p:grpSpPr>
          <p:sp>
            <p:nvSpPr>
              <p:cNvPr id="29" name="Rectangle 28"/>
              <p:cNvSpPr/>
              <p:nvPr/>
            </p:nvSpPr>
            <p:spPr bwMode="auto">
              <a:xfrm>
                <a:off x="1824716" y="1263845"/>
                <a:ext cx="1980008" cy="4343761"/>
              </a:xfrm>
              <a:prstGeom prst="rect">
                <a:avLst/>
              </a:prstGeom>
              <a:solidFill>
                <a:schemeClr val="bg1"/>
              </a:solidFill>
              <a:ln w="19050" cap="flat" cmpd="sng" algn="ctr">
                <a:solidFill>
                  <a:srgbClr val="3399FF"/>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eaLnBrk="0" fontAlgn="base" hangingPunct="0">
                  <a:spcBef>
                    <a:spcPct val="0"/>
                  </a:spcBef>
                  <a:spcAft>
                    <a:spcPct val="0"/>
                  </a:spcAft>
                  <a:defRPr/>
                </a:pPr>
                <a:endParaRPr lang="en-US">
                  <a:solidFill>
                    <a:srgbClr val="000000"/>
                  </a:solidFill>
                  <a:latin typeface="Arial" charset="0"/>
                </a:endParaRPr>
              </a:p>
            </p:txBody>
          </p:sp>
          <p:grpSp>
            <p:nvGrpSpPr>
              <p:cNvPr id="32790" name="Group 29"/>
              <p:cNvGrpSpPr>
                <a:grpSpLocks/>
              </p:cNvGrpSpPr>
              <p:nvPr/>
            </p:nvGrpSpPr>
            <p:grpSpPr bwMode="auto">
              <a:xfrm>
                <a:off x="1993436" y="1392697"/>
                <a:ext cx="1652802" cy="4059457"/>
                <a:chOff x="1993436" y="1392697"/>
                <a:chExt cx="1652802" cy="4059457"/>
              </a:xfrm>
            </p:grpSpPr>
            <p:pic>
              <p:nvPicPr>
                <p:cNvPr id="32791"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351" y="4833029"/>
                  <a:ext cx="7508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436" y="1392697"/>
                  <a:ext cx="1148440" cy="62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32773" name="Group 7"/>
          <p:cNvGrpSpPr>
            <a:grpSpLocks/>
          </p:cNvGrpSpPr>
          <p:nvPr/>
        </p:nvGrpSpPr>
        <p:grpSpPr bwMode="auto">
          <a:xfrm>
            <a:off x="2133601" y="1598614"/>
            <a:ext cx="2600325" cy="4497387"/>
            <a:chOff x="2104743" y="1447800"/>
            <a:chExt cx="2600325" cy="5417948"/>
          </a:xfrm>
        </p:grpSpPr>
        <p:sp>
          <p:nvSpPr>
            <p:cNvPr id="32785" name="TextBox 17"/>
            <p:cNvSpPr txBox="1">
              <a:spLocks noChangeArrowheads="1"/>
            </p:cNvSpPr>
            <p:nvPr/>
          </p:nvSpPr>
          <p:spPr bwMode="auto">
            <a:xfrm>
              <a:off x="2104743" y="6420827"/>
              <a:ext cx="2600325" cy="444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b="1">
                  <a:solidFill>
                    <a:srgbClr val="0070C0"/>
                  </a:solidFill>
                </a:rPr>
                <a:t>Workplace Partners</a:t>
              </a:r>
              <a:endParaRPr lang="en-US" altLang="en-US">
                <a:solidFill>
                  <a:srgbClr val="0070C0"/>
                </a:solidFill>
              </a:endParaRPr>
            </a:p>
          </p:txBody>
        </p:sp>
        <p:sp>
          <p:nvSpPr>
            <p:cNvPr id="42" name="Rectangle 41"/>
            <p:cNvSpPr/>
            <p:nvPr/>
          </p:nvSpPr>
          <p:spPr bwMode="auto">
            <a:xfrm>
              <a:off x="2266668" y="1447800"/>
              <a:ext cx="1981200" cy="4343156"/>
            </a:xfrm>
            <a:prstGeom prst="rect">
              <a:avLst/>
            </a:prstGeom>
            <a:solidFill>
              <a:schemeClr val="bg1"/>
            </a:solidFill>
            <a:ln w="19050" cap="flat" cmpd="sng" algn="ctr">
              <a:solidFill>
                <a:srgbClr val="3399FF"/>
              </a:solidFill>
              <a:prstDash val="solid"/>
              <a:round/>
              <a:headEnd type="none" w="med" len="med"/>
              <a:tailEnd type="none" w="med" len="med"/>
            </a:ln>
            <a:effectLst>
              <a:outerShdw blurRad="50800" dist="38100" dir="2700000" algn="tl" rotWithShape="0">
                <a:prstClr val="black">
                  <a:alpha val="40000"/>
                </a:prstClr>
              </a:outerShdw>
            </a:effectLst>
            <a:extLst/>
          </p:spPr>
          <p:txBody>
            <a:bodyPr/>
            <a:lstStyle/>
            <a:p>
              <a:pPr eaLnBrk="0" fontAlgn="base" hangingPunct="0">
                <a:spcBef>
                  <a:spcPct val="0"/>
                </a:spcBef>
                <a:spcAft>
                  <a:spcPct val="0"/>
                </a:spcAft>
                <a:defRPr/>
              </a:pPr>
              <a:endParaRPr lang="en-US">
                <a:solidFill>
                  <a:srgbClr val="000000"/>
                </a:solidFill>
                <a:latin typeface="Arial" charset="0"/>
              </a:endParaRPr>
            </a:p>
          </p:txBody>
        </p:sp>
      </p:grpSp>
      <p:sp>
        <p:nvSpPr>
          <p:cNvPr id="32774" name="Rectangle 39"/>
          <p:cNvSpPr>
            <a:spLocks noChangeArrowheads="1"/>
          </p:cNvSpPr>
          <p:nvPr/>
        </p:nvSpPr>
        <p:spPr bwMode="auto">
          <a:xfrm>
            <a:off x="4318000" y="4767264"/>
            <a:ext cx="2921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b="1">
                <a:solidFill>
                  <a:srgbClr val="FF6600"/>
                </a:solidFill>
              </a:rPr>
              <a:t>GIVING &amp; ENGAGEMENT</a:t>
            </a:r>
            <a:endParaRPr lang="en-US" altLang="en-US" sz="1600" b="1">
              <a:solidFill>
                <a:srgbClr val="FF6600"/>
              </a:solidFill>
            </a:endParaRPr>
          </a:p>
          <a:p>
            <a:pPr eaLnBrk="0" fontAlgn="base" hangingPunct="0">
              <a:spcBef>
                <a:spcPct val="0"/>
              </a:spcBef>
              <a:spcAft>
                <a:spcPct val="0"/>
              </a:spcAft>
            </a:pPr>
            <a:r>
              <a:rPr lang="en-US" altLang="en-US" sz="1200" b="1">
                <a:solidFill>
                  <a:srgbClr val="58A618"/>
                </a:solidFill>
              </a:rPr>
              <a:t/>
            </a:r>
            <a:br>
              <a:rPr lang="en-US" altLang="en-US" sz="1200" b="1">
                <a:solidFill>
                  <a:srgbClr val="58A618"/>
                </a:solidFill>
              </a:rPr>
            </a:br>
            <a:endParaRPr lang="en-US" altLang="en-US" sz="1200" b="1">
              <a:solidFill>
                <a:srgbClr val="58A618"/>
              </a:solidFill>
            </a:endParaRPr>
          </a:p>
        </p:txBody>
      </p:sp>
      <p:pic>
        <p:nvPicPr>
          <p:cNvPr id="32775" name="Picture 30" descr="tl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85088" y="2836863"/>
            <a:ext cx="14287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19339" y="1616076"/>
            <a:ext cx="19462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0"/>
          <p:cNvPicPr>
            <a:picLocks noChangeAspect="1"/>
          </p:cNvPicPr>
          <p:nvPr/>
        </p:nvPicPr>
        <p:blipFill>
          <a:blip r:embed="rId7">
            <a:extLst>
              <a:ext uri="{28A0092B-C50C-407E-A947-70E740481C1C}">
                <a14:useLocalDpi xmlns:a14="http://schemas.microsoft.com/office/drawing/2010/main" val="0"/>
              </a:ext>
            </a:extLst>
          </a:blip>
          <a:srcRect t="15717"/>
          <a:stretch>
            <a:fillRect/>
          </a:stretch>
        </p:blipFill>
        <p:spPr bwMode="auto">
          <a:xfrm>
            <a:off x="2625725" y="2933701"/>
            <a:ext cx="1354138"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3175" y="2428876"/>
            <a:ext cx="9032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26475" y="2074863"/>
            <a:ext cx="801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9" descr="seeds.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45389" y="3443288"/>
            <a:ext cx="8540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91039" y="2906713"/>
            <a:ext cx="2370137"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72488" y="3519488"/>
            <a:ext cx="93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37464" y="4303714"/>
            <a:ext cx="6699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 descr="cid:image003.jpg@01D0EB11.B79CEAB0"/>
          <p:cNvPicPr>
            <a:picLocks noChangeAspect="1" noChangeArrowheads="1"/>
          </p:cNvPicPr>
          <p:nvPr/>
        </p:nvPicPr>
        <p:blipFill>
          <a:blip r:embed="rId14" r:link="rId15">
            <a:extLst>
              <a:ext uri="{28A0092B-C50C-407E-A947-70E740481C1C}">
                <a14:useLocalDpi xmlns:a14="http://schemas.microsoft.com/office/drawing/2010/main" val="0"/>
              </a:ext>
            </a:extLst>
          </a:blip>
          <a:srcRect l="4639" r="4366" b="33974"/>
          <a:stretch>
            <a:fillRect/>
          </a:stretch>
        </p:blipFill>
        <p:spPr bwMode="auto">
          <a:xfrm>
            <a:off x="2378075" y="4268789"/>
            <a:ext cx="1828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411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90600" y="328614"/>
            <a:ext cx="6629400" cy="585787"/>
          </a:xfrm>
          <a:prstGeom prst="rect">
            <a:avLst/>
          </a:prstGeom>
        </p:spPr>
        <p:txBody>
          <a:bodyPr>
            <a:spAutoFit/>
          </a:bodyPr>
          <a:lstStyle/>
          <a:p>
            <a:pPr algn="ctr" eaLnBrk="0" fontAlgn="base" hangingPunct="0">
              <a:spcBef>
                <a:spcPct val="0"/>
              </a:spcBef>
              <a:spcAft>
                <a:spcPct val="0"/>
              </a:spcAft>
              <a:defRPr/>
            </a:pPr>
            <a:r>
              <a:rPr lang="en-US" sz="3200" b="1" dirty="0">
                <a:solidFill>
                  <a:srgbClr val="000000">
                    <a:lumMod val="50000"/>
                    <a:lumOff val="50000"/>
                  </a:srgbClr>
                </a:solidFill>
                <a:latin typeface="Arial" panose="020B0604020202020204" pitchFamily="34" charset="0"/>
                <a:cs typeface="Arial" pitchFamily="34" charset="0"/>
              </a:rPr>
              <a:t>What is EarthShare NC?</a:t>
            </a:r>
          </a:p>
        </p:txBody>
      </p:sp>
      <p:sp>
        <p:nvSpPr>
          <p:cNvPr id="3" name="Rectangle 2"/>
          <p:cNvSpPr/>
          <p:nvPr/>
        </p:nvSpPr>
        <p:spPr>
          <a:xfrm>
            <a:off x="1889125" y="1287463"/>
            <a:ext cx="6477000" cy="3416300"/>
          </a:xfrm>
          <a:prstGeom prst="rect">
            <a:avLst/>
          </a:prstGeom>
        </p:spPr>
        <p:txBody>
          <a:bodyPr>
            <a:spAutoFit/>
          </a:bodyPr>
          <a:lstStyle/>
          <a:p>
            <a:pPr marL="285750" indent="-285750" eaLnBrk="0" fontAlgn="base" hangingPunct="0">
              <a:spcBef>
                <a:spcPct val="0"/>
              </a:spcBef>
              <a:spcAft>
                <a:spcPct val="0"/>
              </a:spcAft>
              <a:buClr>
                <a:srgbClr val="58A618"/>
              </a:buClr>
              <a:buFont typeface="Wingdings" pitchFamily="2" charset="2"/>
              <a:buChar char="Ø"/>
              <a:defRPr/>
            </a:pPr>
            <a:r>
              <a:rPr lang="en-US" dirty="0">
                <a:solidFill>
                  <a:srgbClr val="000000">
                    <a:lumMod val="65000"/>
                    <a:lumOff val="35000"/>
                  </a:srgbClr>
                </a:solidFill>
                <a:latin typeface="Arial" charset="0"/>
              </a:rPr>
              <a:t>NC nonprofit with </a:t>
            </a:r>
            <a:r>
              <a:rPr lang="en-US" b="1" dirty="0">
                <a:solidFill>
                  <a:srgbClr val="58A618"/>
                </a:solidFill>
                <a:latin typeface="Arial" charset="0"/>
              </a:rPr>
              <a:t>25 years of experience</a:t>
            </a:r>
          </a:p>
          <a:p>
            <a:pPr marL="285750" indent="-285750" eaLnBrk="0" fontAlgn="base" hangingPunct="0">
              <a:spcBef>
                <a:spcPct val="0"/>
              </a:spcBef>
              <a:spcAft>
                <a:spcPct val="0"/>
              </a:spcAft>
              <a:buClr>
                <a:srgbClr val="58A618"/>
              </a:buClr>
              <a:buFont typeface="Wingdings" pitchFamily="2" charset="2"/>
              <a:buChar char="Ø"/>
              <a:defRPr/>
            </a:pPr>
            <a:endParaRPr lang="en-US" dirty="0">
              <a:solidFill>
                <a:srgbClr val="000000">
                  <a:lumMod val="65000"/>
                  <a:lumOff val="35000"/>
                </a:srgbClr>
              </a:solidFill>
              <a:latin typeface="Arial" charset="0"/>
            </a:endParaRPr>
          </a:p>
          <a:p>
            <a:pPr marL="285750" indent="-285750" eaLnBrk="0" fontAlgn="base" hangingPunct="0">
              <a:spcBef>
                <a:spcPct val="0"/>
              </a:spcBef>
              <a:spcAft>
                <a:spcPct val="0"/>
              </a:spcAft>
              <a:buClr>
                <a:srgbClr val="58A618"/>
              </a:buClr>
              <a:buFont typeface="Wingdings" pitchFamily="2" charset="2"/>
              <a:buChar char="Ø"/>
              <a:defRPr/>
            </a:pPr>
            <a:r>
              <a:rPr lang="en-US" dirty="0">
                <a:solidFill>
                  <a:srgbClr val="000000">
                    <a:lumMod val="65000"/>
                    <a:lumOff val="35000"/>
                  </a:srgbClr>
                </a:solidFill>
                <a:latin typeface="Arial" charset="0"/>
              </a:rPr>
              <a:t>Founded by its </a:t>
            </a:r>
            <a:r>
              <a:rPr lang="en-US" b="1" dirty="0">
                <a:solidFill>
                  <a:srgbClr val="58A618"/>
                </a:solidFill>
                <a:latin typeface="Arial" charset="0"/>
              </a:rPr>
              <a:t>member nonprofits</a:t>
            </a:r>
          </a:p>
          <a:p>
            <a:pPr marL="285750" indent="-285750" eaLnBrk="0" fontAlgn="base" hangingPunct="0">
              <a:spcBef>
                <a:spcPct val="0"/>
              </a:spcBef>
              <a:spcAft>
                <a:spcPct val="0"/>
              </a:spcAft>
              <a:buClr>
                <a:srgbClr val="58A618"/>
              </a:buClr>
              <a:buFont typeface="Wingdings" pitchFamily="2" charset="2"/>
              <a:buChar char="Ø"/>
              <a:defRPr/>
            </a:pPr>
            <a:endParaRPr lang="en-US" b="1" dirty="0">
              <a:solidFill>
                <a:srgbClr val="58A618"/>
              </a:solidFill>
              <a:latin typeface="Arial" charset="0"/>
            </a:endParaRPr>
          </a:p>
          <a:p>
            <a:pPr marL="285750" indent="-285750" eaLnBrk="0" fontAlgn="base" hangingPunct="0">
              <a:spcBef>
                <a:spcPct val="0"/>
              </a:spcBef>
              <a:spcAft>
                <a:spcPct val="0"/>
              </a:spcAft>
              <a:buClr>
                <a:srgbClr val="58A618"/>
              </a:buClr>
              <a:buFont typeface="Wingdings" pitchFamily="2" charset="2"/>
              <a:buChar char="Ø"/>
              <a:defRPr/>
            </a:pPr>
            <a:r>
              <a:rPr lang="en-US" dirty="0">
                <a:solidFill>
                  <a:srgbClr val="808080">
                    <a:lumMod val="50000"/>
                  </a:srgbClr>
                </a:solidFill>
                <a:latin typeface="Arial" charset="0"/>
              </a:rPr>
              <a:t>Members represent </a:t>
            </a:r>
            <a:r>
              <a:rPr lang="en-US" dirty="0">
                <a:solidFill>
                  <a:srgbClr val="000000">
                    <a:lumMod val="65000"/>
                    <a:lumOff val="35000"/>
                  </a:srgbClr>
                </a:solidFill>
                <a:latin typeface="Arial" charset="0"/>
              </a:rPr>
              <a:t>more than 30 screened &amp; trusted conservation nonprofits</a:t>
            </a:r>
          </a:p>
          <a:p>
            <a:pPr marL="285750" indent="-285750" eaLnBrk="0" fontAlgn="base" hangingPunct="0">
              <a:spcBef>
                <a:spcPct val="0"/>
              </a:spcBef>
              <a:spcAft>
                <a:spcPct val="0"/>
              </a:spcAft>
              <a:buClr>
                <a:srgbClr val="58A618"/>
              </a:buClr>
              <a:buFont typeface="Wingdings" pitchFamily="2" charset="2"/>
              <a:buChar char="Ø"/>
              <a:defRPr/>
            </a:pPr>
            <a:endParaRPr lang="en-US" dirty="0">
              <a:solidFill>
                <a:srgbClr val="000000">
                  <a:lumMod val="65000"/>
                  <a:lumOff val="35000"/>
                </a:srgbClr>
              </a:solidFill>
              <a:latin typeface="Arial" charset="0"/>
            </a:endParaRPr>
          </a:p>
          <a:p>
            <a:pPr marL="285750" indent="-285750" eaLnBrk="0" fontAlgn="base" hangingPunct="0">
              <a:spcBef>
                <a:spcPct val="0"/>
              </a:spcBef>
              <a:spcAft>
                <a:spcPct val="0"/>
              </a:spcAft>
              <a:buClr>
                <a:srgbClr val="58A618"/>
              </a:buClr>
              <a:buFont typeface="Wingdings" pitchFamily="2" charset="2"/>
              <a:buChar char="Ø"/>
              <a:defRPr/>
            </a:pPr>
            <a:r>
              <a:rPr lang="en-US" dirty="0">
                <a:solidFill>
                  <a:srgbClr val="000000">
                    <a:lumMod val="65000"/>
                    <a:lumOff val="35000"/>
                  </a:srgbClr>
                </a:solidFill>
                <a:latin typeface="Arial" charset="0"/>
              </a:rPr>
              <a:t>Through</a:t>
            </a:r>
            <a:r>
              <a:rPr lang="en-US" b="1" dirty="0">
                <a:solidFill>
                  <a:srgbClr val="000000">
                    <a:lumMod val="65000"/>
                    <a:lumOff val="35000"/>
                  </a:srgbClr>
                </a:solidFill>
                <a:latin typeface="Arial" charset="0"/>
              </a:rPr>
              <a:t> </a:t>
            </a:r>
            <a:r>
              <a:rPr lang="en-US" b="1" dirty="0">
                <a:solidFill>
                  <a:srgbClr val="58A618"/>
                </a:solidFill>
                <a:latin typeface="Arial" charset="0"/>
              </a:rPr>
              <a:t>employee engagement and giving programs </a:t>
            </a:r>
            <a:r>
              <a:rPr lang="en-US" dirty="0">
                <a:solidFill>
                  <a:srgbClr val="000000">
                    <a:lumMod val="65000"/>
                    <a:lumOff val="35000"/>
                  </a:srgbClr>
                </a:solidFill>
                <a:latin typeface="Arial" charset="0"/>
              </a:rPr>
              <a:t>EarthShare NC </a:t>
            </a:r>
            <a:r>
              <a:rPr lang="en-US" b="1" dirty="0">
                <a:solidFill>
                  <a:srgbClr val="58A618"/>
                </a:solidFill>
                <a:latin typeface="Arial" charset="0"/>
              </a:rPr>
              <a:t>connects</a:t>
            </a:r>
            <a:r>
              <a:rPr lang="en-US" dirty="0">
                <a:solidFill>
                  <a:srgbClr val="58A618"/>
                </a:solidFill>
                <a:latin typeface="Arial" charset="0"/>
              </a:rPr>
              <a:t> </a:t>
            </a:r>
            <a:r>
              <a:rPr lang="en-US" dirty="0">
                <a:solidFill>
                  <a:srgbClr val="000000">
                    <a:lumMod val="65000"/>
                    <a:lumOff val="35000"/>
                  </a:srgbClr>
                </a:solidFill>
                <a:latin typeface="Arial" charset="0"/>
              </a:rPr>
              <a:t>business and employees with conservation causes</a:t>
            </a:r>
            <a:br>
              <a:rPr lang="en-US" dirty="0">
                <a:solidFill>
                  <a:srgbClr val="000000">
                    <a:lumMod val="65000"/>
                    <a:lumOff val="35000"/>
                  </a:srgbClr>
                </a:solidFill>
                <a:latin typeface="Arial" charset="0"/>
              </a:rPr>
            </a:br>
            <a:endParaRPr lang="en-US" dirty="0">
              <a:solidFill>
                <a:srgbClr val="58A618"/>
              </a:solidFill>
              <a:latin typeface="Arial" charset="0"/>
            </a:endParaRPr>
          </a:p>
          <a:p>
            <a:pPr eaLnBrk="0" fontAlgn="base" hangingPunct="0">
              <a:spcBef>
                <a:spcPct val="0"/>
              </a:spcBef>
              <a:spcAft>
                <a:spcPct val="0"/>
              </a:spcAft>
              <a:buClr>
                <a:srgbClr val="58A618"/>
              </a:buClr>
              <a:defRPr/>
            </a:pPr>
            <a:endParaRPr lang="en-US" dirty="0">
              <a:solidFill>
                <a:srgbClr val="58A618"/>
              </a:solidFill>
              <a:latin typeface="Arial" charset="0"/>
            </a:endParaRPr>
          </a:p>
        </p:txBody>
      </p:sp>
      <p:pic>
        <p:nvPicPr>
          <p:cNvPr id="34820" name="Picture 4" descr="Family dinn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5475" y="420688"/>
            <a:ext cx="23622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IMG_9487.JPG"/>
          <p:cNvPicPr>
            <a:picLocks noChangeAspect="1"/>
          </p:cNvPicPr>
          <p:nvPr/>
        </p:nvPicPr>
        <p:blipFill>
          <a:blip r:embed="rId4" cstate="print">
            <a:extLst>
              <a:ext uri="{28A0092B-C50C-407E-A947-70E740481C1C}">
                <a14:useLocalDpi xmlns:a14="http://schemas.microsoft.com/office/drawing/2010/main" val="0"/>
              </a:ext>
            </a:extLst>
          </a:blip>
          <a:srcRect l="18333" t="11250" r="6667"/>
          <a:stretch>
            <a:fillRect/>
          </a:stretch>
        </p:blipFill>
        <p:spPr bwMode="auto">
          <a:xfrm>
            <a:off x="8599489" y="2749551"/>
            <a:ext cx="1976437"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Girl withCompu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6975" y="4911726"/>
            <a:ext cx="281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9" descr="KM_DIGcrew.jpg"/>
          <p:cNvPicPr>
            <a:picLocks noChangeAspect="1"/>
          </p:cNvPicPr>
          <p:nvPr/>
        </p:nvPicPr>
        <p:blipFill>
          <a:blip r:embed="rId6">
            <a:extLst>
              <a:ext uri="{28A0092B-C50C-407E-A947-70E740481C1C}">
                <a14:useLocalDpi xmlns:a14="http://schemas.microsoft.com/office/drawing/2010/main" val="0"/>
              </a:ext>
            </a:extLst>
          </a:blip>
          <a:srcRect r="7224" b="3876"/>
          <a:stretch>
            <a:fillRect/>
          </a:stretch>
        </p:blipFill>
        <p:spPr bwMode="auto">
          <a:xfrm>
            <a:off x="8121650" y="5060950"/>
            <a:ext cx="2465388"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864100"/>
            <a:ext cx="3297238"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3929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Title 3"/>
          <p:cNvSpPr>
            <a:spLocks noGrp="1"/>
          </p:cNvSpPr>
          <p:nvPr>
            <p:ph type="title"/>
          </p:nvPr>
        </p:nvSpPr>
        <p:spPr>
          <a:xfrm>
            <a:off x="2286000" y="228600"/>
            <a:ext cx="7543800" cy="1143000"/>
          </a:xfrm>
        </p:spPr>
        <p:txBody>
          <a:bodyPr/>
          <a:lstStyle/>
          <a:p>
            <a:pPr>
              <a:defRPr/>
            </a:pPr>
            <a:r>
              <a:rPr lang="en-US" dirty="0" smtClean="0">
                <a:solidFill>
                  <a:schemeClr val="bg1">
                    <a:lumMod val="50000"/>
                  </a:schemeClr>
                </a:solidFill>
                <a:cs typeface="Arial" charset="0"/>
              </a:rPr>
              <a:t>Who is EarthShare </a:t>
            </a:r>
            <a:r>
              <a:rPr lang="en-US" dirty="0">
                <a:solidFill>
                  <a:schemeClr val="bg1">
                    <a:lumMod val="50000"/>
                  </a:schemeClr>
                </a:solidFill>
                <a:cs typeface="Arial" charset="0"/>
              </a:rPr>
              <a:t>North </a:t>
            </a:r>
            <a:r>
              <a:rPr lang="en-US" dirty="0" smtClean="0">
                <a:solidFill>
                  <a:schemeClr val="bg1">
                    <a:lumMod val="50000"/>
                  </a:schemeClr>
                </a:solidFill>
                <a:cs typeface="Arial" charset="0"/>
              </a:rPr>
              <a:t>Carolina</a:t>
            </a:r>
            <a:r>
              <a:rPr lang="en-US" dirty="0">
                <a:solidFill>
                  <a:schemeClr val="bg1">
                    <a:lumMod val="50000"/>
                  </a:schemeClr>
                </a:solidFill>
                <a:cs typeface="Arial" charset="0"/>
              </a:rPr>
              <a:t>?</a:t>
            </a:r>
            <a:endParaRPr lang="en-US" dirty="0" smtClean="0">
              <a:solidFill>
                <a:schemeClr val="bg1">
                  <a:lumMod val="50000"/>
                </a:schemeClr>
              </a:solidFill>
            </a:endParaRPr>
          </a:p>
        </p:txBody>
      </p:sp>
      <p:pic>
        <p:nvPicPr>
          <p:cNvPr id="368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1219200"/>
            <a:ext cx="76517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136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txBox="1">
            <a:spLocks/>
          </p:cNvSpPr>
          <p:nvPr/>
        </p:nvSpPr>
        <p:spPr bwMode="auto">
          <a:xfrm>
            <a:off x="1905000" y="228601"/>
            <a:ext cx="76200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60000"/>
              </a:spcBef>
              <a:buClr>
                <a:srgbClr val="006699"/>
              </a:buClr>
              <a:buChar char="•"/>
              <a:defRPr sz="2000">
                <a:solidFill>
                  <a:schemeClr val="tx1"/>
                </a:solidFill>
                <a:latin typeface="Tahoma" panose="020B0604030504040204" pitchFamily="34" charset="0"/>
              </a:defRPr>
            </a:lvl1pPr>
            <a:lvl2pPr marL="571500" indent="-228600">
              <a:spcBef>
                <a:spcPct val="30000"/>
              </a:spcBef>
              <a:buClr>
                <a:srgbClr val="006699"/>
              </a:buClr>
              <a:buChar char="–"/>
              <a:defRPr>
                <a:solidFill>
                  <a:schemeClr val="tx1"/>
                </a:solidFill>
                <a:latin typeface="Tahoma" panose="020B0604030504040204" pitchFamily="34" charset="0"/>
              </a:defRPr>
            </a:lvl2pPr>
            <a:lvl3pPr indent="-228600">
              <a:spcBef>
                <a:spcPct val="20000"/>
              </a:spcBef>
              <a:buClr>
                <a:srgbClr val="006699"/>
              </a:buClr>
              <a:buChar char="•"/>
              <a:defRPr sz="1600">
                <a:solidFill>
                  <a:schemeClr val="tx1"/>
                </a:solidFill>
                <a:latin typeface="Tahoma" panose="020B0604030504040204" pitchFamily="34" charset="0"/>
              </a:defRPr>
            </a:lvl3pPr>
            <a:lvl4pPr marL="1200150" indent="-171450">
              <a:spcBef>
                <a:spcPct val="10000"/>
              </a:spcBef>
              <a:buClr>
                <a:srgbClr val="006699"/>
              </a:buClr>
              <a:buChar char="–"/>
              <a:defRPr sz="1600">
                <a:solidFill>
                  <a:schemeClr val="tx1"/>
                </a:solidFill>
                <a:latin typeface="Tahoma" panose="020B0604030504040204" pitchFamily="34" charset="0"/>
              </a:defRPr>
            </a:lvl4pPr>
            <a:lvl5pPr marL="1428750" indent="-114300">
              <a:spcBef>
                <a:spcPct val="10000"/>
              </a:spcBef>
              <a:buClr>
                <a:srgbClr val="006699"/>
              </a:buClr>
              <a:buChar char="»"/>
              <a:defRPr sz="1600">
                <a:solidFill>
                  <a:schemeClr val="tx1"/>
                </a:solidFill>
                <a:latin typeface="Tahoma" panose="020B0604030504040204" pitchFamily="34" charset="0"/>
              </a:defRPr>
            </a:lvl5pPr>
            <a:lvl6pPr marL="18859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6pPr>
            <a:lvl7pPr marL="23431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7pPr>
            <a:lvl8pPr marL="28003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8pPr>
            <a:lvl9pPr marL="3257550" indent="-114300" eaLnBrk="0" fontAlgn="base" hangingPunct="0">
              <a:spcBef>
                <a:spcPct val="10000"/>
              </a:spcBef>
              <a:spcAft>
                <a:spcPct val="0"/>
              </a:spcAft>
              <a:buClr>
                <a:srgbClr val="006699"/>
              </a:buClr>
              <a:buChar char="»"/>
              <a:defRPr sz="1600">
                <a:solidFill>
                  <a:schemeClr val="tx1"/>
                </a:solidFill>
                <a:latin typeface="Tahoma" panose="020B0604030504040204" pitchFamily="34" charset="0"/>
              </a:defRPr>
            </a:lvl9pPr>
          </a:lstStyle>
          <a:p>
            <a:pPr algn="ctr" eaLnBrk="0" fontAlgn="base" hangingPunct="0">
              <a:spcBef>
                <a:spcPct val="0"/>
              </a:spcBef>
              <a:spcAft>
                <a:spcPct val="0"/>
              </a:spcAft>
              <a:buClrTx/>
              <a:buFontTx/>
              <a:buNone/>
            </a:pPr>
            <a:r>
              <a:rPr lang="en-US" altLang="en-US" sz="4400" b="1">
                <a:solidFill>
                  <a:srgbClr val="4F81BD"/>
                </a:solidFill>
                <a:latin typeface="Calibri" panose="020F0502020204030204" pitchFamily="34" charset="0"/>
              </a:rPr>
              <a:t>WATER</a:t>
            </a:r>
          </a:p>
        </p:txBody>
      </p:sp>
      <p:pic>
        <p:nvPicPr>
          <p:cNvPr id="389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6" y="2057401"/>
            <a:ext cx="4384675"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3300" y="2057401"/>
            <a:ext cx="4383088"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1209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Box 3"/>
          <p:cNvSpPr txBox="1">
            <a:spLocks noChangeArrowheads="1"/>
          </p:cNvSpPr>
          <p:nvPr/>
        </p:nvSpPr>
        <p:spPr bwMode="auto">
          <a:xfrm>
            <a:off x="2819400" y="4114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endParaRPr lang="en-US" altLang="en-US" sz="1800">
              <a:solidFill>
                <a:prstClr val="black"/>
              </a:solidFill>
            </a:endParaRPr>
          </a:p>
        </p:txBody>
      </p:sp>
      <p:pic>
        <p:nvPicPr>
          <p:cNvPr id="409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838201"/>
            <a:ext cx="66675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itle 2"/>
          <p:cNvSpPr>
            <a:spLocks noGrp="1"/>
          </p:cNvSpPr>
          <p:nvPr>
            <p:ph type="title"/>
          </p:nvPr>
        </p:nvSpPr>
        <p:spPr>
          <a:xfrm>
            <a:off x="1981200" y="152401"/>
            <a:ext cx="7620000" cy="563563"/>
          </a:xfrm>
        </p:spPr>
        <p:txBody>
          <a:bodyPr/>
          <a:lstStyle/>
          <a:p>
            <a:r>
              <a:rPr lang="en-US" altLang="en-US" b="1" smtClean="0">
                <a:solidFill>
                  <a:schemeClr val="accent1"/>
                </a:solidFill>
              </a:rPr>
              <a:t>AIR</a:t>
            </a:r>
          </a:p>
        </p:txBody>
      </p:sp>
    </p:spTree>
    <p:extLst>
      <p:ext uri="{BB962C8B-B14F-4D97-AF65-F5344CB8AC3E}">
        <p14:creationId xmlns:p14="http://schemas.microsoft.com/office/powerpoint/2010/main" val="1097665067"/>
      </p:ext>
    </p:extLst>
  </p:cSld>
  <p:clrMapOvr>
    <a:masterClrMapping/>
  </p:clrMapOvr>
  <p:transition advTm="8000"/>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381</Words>
  <Application>Microsoft Office PowerPoint</Application>
  <PresentationFormat>Widescreen</PresentationFormat>
  <Paragraphs>66</Paragraphs>
  <Slides>14</Slides>
  <Notes>13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14</vt:i4>
      </vt:variant>
    </vt:vector>
  </HeadingPairs>
  <TitlesOfParts>
    <vt:vector size="26" baseType="lpstr">
      <vt:lpstr>Aharoni</vt:lpstr>
      <vt:lpstr>Arial</vt:lpstr>
      <vt:lpstr>Calibri</vt:lpstr>
      <vt:lpstr>Calibri Light</vt:lpstr>
      <vt:lpstr>Tahoma</vt:lpstr>
      <vt:lpstr>Times New Roman</vt:lpstr>
      <vt:lpstr>Wingdings</vt:lpstr>
      <vt:lpstr>1_Office Theme</vt:lpstr>
      <vt:lpstr>2_Office Theme</vt:lpstr>
      <vt:lpstr>Office Theme</vt:lpstr>
      <vt:lpstr>Blank Presentation</vt:lpstr>
      <vt:lpstr>3_Office Theme</vt:lpstr>
      <vt:lpstr>PowerPoint Presentation</vt:lpstr>
      <vt:lpstr>2015 Durham County Cares Recipient Organizations</vt:lpstr>
      <vt:lpstr>EarthShare of NC</vt:lpstr>
      <vt:lpstr>PowerPoint Presentation</vt:lpstr>
      <vt:lpstr>WHAT WE DO</vt:lpstr>
      <vt:lpstr>PowerPoint Presentation</vt:lpstr>
      <vt:lpstr>Who is EarthShare North Carolina?</vt:lpstr>
      <vt:lpstr>PowerPoint Presentation</vt:lpstr>
      <vt:lpstr>AIR</vt:lpstr>
      <vt:lpstr>PowerPoint Presentation</vt:lpstr>
      <vt:lpstr>PowerPoint Presentation</vt:lpstr>
      <vt:lpstr>PowerPoint Presentation</vt:lpstr>
      <vt:lpstr>PowerPoint Presentation</vt:lpstr>
      <vt:lpstr>PowerPoint Presentation</vt:lpstr>
    </vt:vector>
  </TitlesOfParts>
  <Company>Durham County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Bullock, Nina</dc:creator>
  <cp:lastModifiedBy>Bullock, Nina</cp:lastModifiedBy>
  <cp:revision>8</cp:revision>
  <dcterms:created xsi:type="dcterms:W3CDTF">2015-09-22T19:09:26Z</dcterms:created>
  <dcterms:modified xsi:type="dcterms:W3CDTF">2015-09-22T19:43:37Z</dcterms:modified>
</cp:coreProperties>
</file>