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94" r:id="rId3"/>
    <p:sldId id="295" r:id="rId4"/>
    <p:sldId id="257" r:id="rId5"/>
    <p:sldId id="259" r:id="rId6"/>
    <p:sldId id="271" r:id="rId7"/>
    <p:sldId id="261" r:id="rId8"/>
    <p:sldId id="272" r:id="rId9"/>
    <p:sldId id="274" r:id="rId10"/>
    <p:sldId id="263" r:id="rId11"/>
    <p:sldId id="270" r:id="rId12"/>
    <p:sldId id="268" r:id="rId13"/>
    <p:sldId id="267" r:id="rId14"/>
    <p:sldId id="266" r:id="rId15"/>
    <p:sldId id="269" r:id="rId16"/>
    <p:sldId id="276" r:id="rId17"/>
    <p:sldId id="277" r:id="rId18"/>
    <p:sldId id="278" r:id="rId19"/>
    <p:sldId id="279" r:id="rId20"/>
    <p:sldId id="297" r:id="rId21"/>
    <p:sldId id="286" r:id="rId22"/>
    <p:sldId id="282" r:id="rId23"/>
    <p:sldId id="285" r:id="rId24"/>
    <p:sldId id="287" r:id="rId25"/>
    <p:sldId id="293" r:id="rId26"/>
    <p:sldId id="29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86313-DC2A-4FB7-A794-639513EE712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6CEAA-E454-4226-8035-D48E12FF8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7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400 people pass through </a:t>
            </a:r>
            <a:r>
              <a: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Senior Center on Rigsbee 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week for activities and receive 4,200 contacts for information and referral to find solutions for problems they face at the right time.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1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Participants have reported that these exercise classes help them lose weight, take less medicine and do more than they ever thought they could. The belly dancers are a unique group that perform for the community on a monthly basis and have placed gold in the Silver Arts.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40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smtClean="0">
                <a:latin typeface="Arial" panose="020B0604020202020204" pitchFamily="34" charset="0"/>
              </a:rPr>
              <a:t>These classes are evidence based programs developed by researchers at Stanford University to reduce the risk and occurrence of disease and disability among older adults.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231DDD89-CB2B-4792-933C-AC07D1E62F96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15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7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6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6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4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0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5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8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9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2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E59CC-BBE4-4459-AA29-77B7E17249AF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48CD-7FB3-443A-9F72-C0073008D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slnc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Durham Center for Senior Life thanks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Durham County Cares!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04" y="1932039"/>
            <a:ext cx="5741276" cy="44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DCSL Satellite Centers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WD Hill Recreation Center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Little River Community Center, Bahama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JFK Towers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Senior Center Activities for recreation, education, socialization</a:t>
            </a:r>
          </a:p>
          <a:p>
            <a:r>
              <a:rPr lang="en-US" dirty="0" smtClean="0"/>
              <a:t>Congregate Nutrition Site</a:t>
            </a:r>
          </a:p>
          <a:p>
            <a:r>
              <a:rPr lang="en-US" dirty="0" smtClean="0"/>
              <a:t>8:30 AM-1:30 PM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i="1" dirty="0"/>
              <a:t>July 2015-February </a:t>
            </a:r>
            <a:r>
              <a:rPr lang="en-US" i="1" dirty="0" smtClean="0"/>
              <a:t>2016:  12,198 meals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  <a:latin typeface="+mn-lt"/>
              </a:rPr>
              <a:t>Congregate Nutrition at DCSL Satellite Sites</a:t>
            </a:r>
            <a:br>
              <a:rPr lang="en-US" dirty="0" smtClean="0">
                <a:solidFill>
                  <a:srgbClr val="0070C0"/>
                </a:solidFill>
                <a:latin typeface="+mn-lt"/>
              </a:rPr>
            </a:br>
            <a:r>
              <a:rPr lang="en-US" sz="2400" dirty="0" smtClean="0">
                <a:latin typeface="+mn-lt"/>
              </a:rPr>
              <a:t>(HCCBG, Durham County, United Way)</a:t>
            </a:r>
            <a:br>
              <a:rPr lang="en-US" sz="2400" dirty="0" smtClean="0">
                <a:latin typeface="+mn-lt"/>
              </a:rPr>
            </a:br>
            <a:r>
              <a:rPr lang="en-US" sz="3100" b="1" i="1" dirty="0"/>
              <a:t>July 2015-February 2016</a:t>
            </a:r>
            <a:r>
              <a:rPr lang="en-US" sz="3100" b="1" i="1" dirty="0" smtClean="0"/>
              <a:t>:  12,651 meals</a:t>
            </a:r>
            <a:br>
              <a:rPr lang="en-US" sz="3100" b="1" i="1" dirty="0" smtClean="0"/>
            </a:br>
            <a:endParaRPr lang="en-US" sz="31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32586"/>
            <a:ext cx="10515600" cy="506139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/>
              <a:t>Promote, maintain, and improve the health and well-being of older adults through provision of a nutritionally balanced meal five days per week.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/>
              <a:t>Reduce isolation experienced by many older adults through opportunities for social interaction.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/>
              <a:t>Provide nutrition, education, and supportive service activities to enhance ability to remain independent.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/>
              <a:t>Enable impaired older adults to remain at home.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700" dirty="0"/>
              <a:t>The requirements to attend our Congregate Meal Service are: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700" dirty="0"/>
              <a:t>A person must be 60 or older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700" dirty="0"/>
              <a:t>Complete registration application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700" dirty="0"/>
              <a:t>Priority of Service is given to: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700" dirty="0"/>
              <a:t>		People in adult protective services.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700" dirty="0"/>
              <a:t>		People at risk of needing adult protective services.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700" dirty="0"/>
              <a:t>		People with health impairments who need nutritional support or people whose living arrangements do not </a:t>
            </a:r>
            <a:r>
              <a:rPr lang="en-US" sz="1700" dirty="0" smtClean="0"/>
              <a:t>	provide </a:t>
            </a:r>
            <a:r>
              <a:rPr lang="en-US" sz="1700" dirty="0"/>
              <a:t>adequate meal preparation facilities</a:t>
            </a:r>
            <a:r>
              <a:rPr lang="en-US" sz="17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sz="17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4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1" y="154547"/>
            <a:ext cx="10157678" cy="66217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6778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Little River Community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1" y="4470"/>
            <a:ext cx="10157678" cy="67717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JFK Towers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61" y="86611"/>
            <a:ext cx="10034467" cy="66896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WD Hill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8229600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200" b="1" dirty="0" smtClean="0">
                <a:solidFill>
                  <a:srgbClr val="0070C0"/>
                </a:solidFill>
              </a:rPr>
              <a:t>Disease Prevention and Health Promotion </a:t>
            </a:r>
            <a:br>
              <a:rPr lang="en-US" altLang="en-US" sz="3200" b="1" dirty="0" smtClean="0">
                <a:solidFill>
                  <a:srgbClr val="0070C0"/>
                </a:solidFill>
              </a:rPr>
            </a:br>
            <a:r>
              <a:rPr lang="en-US" altLang="en-US" sz="3200" b="1" dirty="0" smtClean="0">
                <a:solidFill>
                  <a:srgbClr val="0070C0"/>
                </a:solidFill>
              </a:rPr>
              <a:t>at DCSL Centers</a:t>
            </a:r>
            <a:br>
              <a:rPr lang="en-US" altLang="en-US" sz="3200" b="1" dirty="0" smtClean="0">
                <a:solidFill>
                  <a:srgbClr val="0070C0"/>
                </a:solidFill>
              </a:rPr>
            </a:br>
            <a:r>
              <a:rPr lang="en-US" altLang="en-US" sz="3200" b="1" dirty="0" smtClean="0">
                <a:solidFill>
                  <a:srgbClr val="0070C0"/>
                </a:solidFill>
              </a:rPr>
              <a:t>(Triangle J)</a:t>
            </a:r>
            <a:endParaRPr lang="en-US" altLang="en-US" sz="3200" b="1" dirty="0" smtClean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2133600" y="1524000"/>
            <a:ext cx="80391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 sz="2200"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Font typeface="Palatino Linotype" panose="02040502050505030304" pitchFamily="18" charset="0"/>
              <a:buChar char="−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spcBef>
                <a:spcPct val="20000"/>
              </a:spcBef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•"/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89C49"/>
              </a:buClr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Purpose:  Education and implementation of activities supporting healthy lifestyles and promoting healthy behaviors and to reduce need for more costly intervention</a:t>
            </a:r>
          </a:p>
          <a:p>
            <a:pPr eaLnBrk="1" hangingPunct="1">
              <a:spcBef>
                <a:spcPct val="0"/>
              </a:spcBef>
              <a:buClr>
                <a:srgbClr val="F89C49"/>
              </a:buClr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89C49"/>
              </a:buClr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Serves those 60 years or older or spouses and/or caregiver of any age</a:t>
            </a:r>
          </a:p>
          <a:p>
            <a:pPr eaLnBrk="1" hangingPunct="1">
              <a:spcBef>
                <a:spcPct val="0"/>
              </a:spcBef>
              <a:buClr>
                <a:srgbClr val="F89C49"/>
              </a:buClr>
              <a:buSzTx/>
              <a:buFontTx/>
              <a:buNone/>
            </a:pPr>
            <a:endParaRPr lang="en-US" altLang="en-US" sz="20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89C49"/>
              </a:buClr>
              <a:buSzTx/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All Title IIID activities must meet the highest-level criteria</a:t>
            </a:r>
          </a:p>
          <a:p>
            <a:pPr lvl="4" eaLnBrk="1" hangingPunct="1">
              <a:spcBef>
                <a:spcPct val="0"/>
              </a:spcBef>
              <a:buClr>
                <a:srgbClr val="F89C49"/>
              </a:buClr>
              <a:buSzTx/>
            </a:pPr>
            <a:r>
              <a:rPr lang="en-US" altLang="en-US" sz="2000" dirty="0">
                <a:latin typeface="Calibri" panose="020F0502020204030204" pitchFamily="34" charset="0"/>
              </a:rPr>
              <a:t>Proven effective with older adult population</a:t>
            </a:r>
          </a:p>
          <a:p>
            <a:pPr lvl="4" eaLnBrk="1" hangingPunct="1">
              <a:spcBef>
                <a:spcPct val="0"/>
              </a:spcBef>
              <a:buClr>
                <a:srgbClr val="F89C49"/>
              </a:buClr>
              <a:buSzTx/>
            </a:pPr>
            <a:r>
              <a:rPr lang="en-US" altLang="en-US" sz="2000" dirty="0">
                <a:latin typeface="Calibri" panose="020F0502020204030204" pitchFamily="34" charset="0"/>
              </a:rPr>
              <a:t>Fully translated in one or more community sites</a:t>
            </a:r>
          </a:p>
          <a:p>
            <a:pPr lvl="4" eaLnBrk="1" hangingPunct="1">
              <a:spcBef>
                <a:spcPct val="0"/>
              </a:spcBef>
              <a:buClr>
                <a:srgbClr val="F89C49"/>
              </a:buClr>
              <a:buSzTx/>
            </a:pPr>
            <a:r>
              <a:rPr lang="en-US" altLang="en-US" sz="2000" dirty="0">
                <a:latin typeface="Calibri" panose="020F0502020204030204" pitchFamily="34" charset="0"/>
              </a:rPr>
              <a:t>Include developed dissemination products available to public</a:t>
            </a:r>
          </a:p>
          <a:p>
            <a:pPr lvl="4" eaLnBrk="1" hangingPunct="1">
              <a:spcBef>
                <a:spcPct val="0"/>
              </a:spcBef>
              <a:buClr>
                <a:srgbClr val="F89C49"/>
              </a:buClr>
              <a:buSzTx/>
            </a:pPr>
            <a:r>
              <a:rPr lang="en-US" altLang="en-US" sz="2000" dirty="0">
                <a:latin typeface="Calibri" panose="020F0502020204030204" pitchFamily="34" charset="0"/>
              </a:rPr>
              <a:t>Published in a peer-review journal</a:t>
            </a:r>
          </a:p>
          <a:p>
            <a:pPr eaLnBrk="1" hangingPunct="1">
              <a:spcBef>
                <a:spcPct val="0"/>
              </a:spcBef>
              <a:buClr>
                <a:srgbClr val="F89C49"/>
              </a:buClr>
              <a:buSzTx/>
              <a:buFontTx/>
              <a:buNone/>
            </a:pPr>
            <a:endParaRPr lang="en-US" alt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Senior Support Services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50227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	</a:t>
            </a:r>
            <a:r>
              <a:rPr lang="en-US" sz="4000" dirty="0" smtClean="0"/>
              <a:t>Assist </a:t>
            </a:r>
            <a:r>
              <a:rPr lang="en-US" sz="4000" dirty="0"/>
              <a:t>older adults </a:t>
            </a:r>
            <a:r>
              <a:rPr lang="en-US" sz="4000" dirty="0" smtClean="0"/>
              <a:t>to maintain independence </a:t>
            </a:r>
            <a:r>
              <a:rPr lang="en-US" sz="4000" dirty="0"/>
              <a:t>in </a:t>
            </a:r>
            <a:r>
              <a:rPr lang="en-US" sz="4000" dirty="0" smtClean="0"/>
              <a:t>home/community throughout Durham County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300" b="1" dirty="0" smtClean="0"/>
              <a:t>Information/Assistance </a:t>
            </a:r>
            <a:r>
              <a:rPr lang="en-US" sz="3300" dirty="0" smtClean="0"/>
              <a:t>(HCCBG, Durham County, Maplewood)</a:t>
            </a:r>
          </a:p>
          <a:p>
            <a:pPr marL="0" indent="0" algn="ctr">
              <a:buNone/>
            </a:pPr>
            <a:r>
              <a:rPr lang="en-US" sz="3600" i="1" dirty="0"/>
              <a:t>July 2015-February </a:t>
            </a:r>
            <a:r>
              <a:rPr lang="en-US" sz="3600" i="1" dirty="0" smtClean="0"/>
              <a:t>2016:  2838 participants (</a:t>
            </a:r>
            <a:r>
              <a:rPr lang="en-US" sz="3600" i="1" dirty="0" err="1" smtClean="0"/>
              <a:t>ave.</a:t>
            </a:r>
            <a:r>
              <a:rPr lang="en-US" sz="3600" i="1" dirty="0" smtClean="0"/>
              <a:t> 355 monthly)</a:t>
            </a:r>
            <a:endParaRPr lang="en-US" sz="3300" i="1" dirty="0"/>
          </a:p>
          <a:p>
            <a:pPr marL="0" lvl="0" indent="0">
              <a:buNone/>
            </a:pPr>
            <a:r>
              <a:rPr lang="en-US" dirty="0"/>
              <a:t>Food Pantry </a:t>
            </a:r>
            <a:r>
              <a:rPr lang="en-US" dirty="0" smtClean="0"/>
              <a:t>         Fan </a:t>
            </a:r>
            <a:r>
              <a:rPr lang="en-US" dirty="0"/>
              <a:t>and A/C Program </a:t>
            </a:r>
            <a:r>
              <a:rPr lang="en-US" dirty="0" smtClean="0"/>
              <a:t>             Telephone </a:t>
            </a:r>
            <a:r>
              <a:rPr lang="en-US" dirty="0"/>
              <a:t>Reassurance </a:t>
            </a:r>
            <a:r>
              <a:rPr lang="en-US" dirty="0" smtClean="0"/>
              <a:t>Program             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Legal Aid               Turkey/Holiday Drives              Housing search assistance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Weatherization application assistance     Social </a:t>
            </a:r>
            <a:r>
              <a:rPr lang="en-US" dirty="0"/>
              <a:t>Services </a:t>
            </a:r>
            <a:r>
              <a:rPr lang="en-US" dirty="0" smtClean="0"/>
              <a:t>provided-Maplewood </a:t>
            </a:r>
            <a:r>
              <a:rPr lang="en-US" dirty="0"/>
              <a:t>Square </a:t>
            </a:r>
            <a:r>
              <a:rPr lang="en-US" dirty="0" smtClean="0"/>
              <a:t>Apartments</a:t>
            </a:r>
            <a:endParaRPr lang="en-US" dirty="0"/>
          </a:p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dirty="0" smtClean="0"/>
              <a:t>Onsite </a:t>
            </a:r>
            <a:r>
              <a:rPr lang="en-US" dirty="0"/>
              <a:t>social workers from Durham Department of Social Services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41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Senior Support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524170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Options Counseling</a:t>
            </a:r>
            <a:r>
              <a:rPr lang="en-US" dirty="0"/>
              <a:t> </a:t>
            </a:r>
            <a:r>
              <a:rPr lang="en-US" dirty="0" smtClean="0"/>
              <a:t>(HCCBG, Durham County)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rovides </a:t>
            </a:r>
            <a:r>
              <a:rPr lang="en-US" sz="2400" dirty="0"/>
              <a:t>individuals over 60 and people with disabilities of any age with information on long-term services and supports in order to live independently in the community, regardless of disability or </a:t>
            </a:r>
            <a:r>
              <a:rPr lang="en-US" sz="2400" dirty="0" smtClean="0"/>
              <a:t>income.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lso </a:t>
            </a:r>
            <a:r>
              <a:rPr lang="en-US" sz="2400" dirty="0"/>
              <a:t>available to caregivers to </a:t>
            </a:r>
            <a:r>
              <a:rPr lang="en-US" sz="2400" dirty="0" smtClean="0"/>
              <a:t>help determine caregiver support</a:t>
            </a:r>
          </a:p>
          <a:p>
            <a:pPr marL="0" indent="0">
              <a:buNone/>
            </a:pPr>
            <a:r>
              <a:rPr lang="en-US" sz="2000" dirty="0" smtClean="0"/>
              <a:t>Current Status:  Training and Certification required before implementing program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b="1" i="1" dirty="0" smtClean="0"/>
              <a:t>Family Caregiver Support  </a:t>
            </a:r>
            <a:r>
              <a:rPr lang="en-US" dirty="0" smtClean="0"/>
              <a:t>(Triangle J)</a:t>
            </a:r>
            <a:endParaRPr lang="en-US" b="1" i="1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rovides </a:t>
            </a:r>
            <a:r>
              <a:rPr lang="en-US" sz="2400" dirty="0"/>
              <a:t>assistance to caregivers of all ages in obtaining information and </a:t>
            </a:r>
            <a:r>
              <a:rPr lang="en-US" sz="2400" dirty="0" smtClean="0"/>
              <a:t>resources, making </a:t>
            </a:r>
            <a:r>
              <a:rPr lang="en-US" sz="2400" dirty="0"/>
              <a:t>long-term care decisions related to caring for older adults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i="1" dirty="0"/>
              <a:t>July 2015-February </a:t>
            </a:r>
            <a:r>
              <a:rPr lang="en-US" i="1" dirty="0" smtClean="0"/>
              <a:t>2016:  2432 respite hours for average 28 caregivers</a:t>
            </a:r>
            <a:endParaRPr lang="en-US" b="1" i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9169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Senior Support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1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Transportation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en-US" sz="2400" u="sng" dirty="0"/>
              <a:t>Congregate </a:t>
            </a:r>
            <a:r>
              <a:rPr lang="en-US" sz="2400" u="sng" dirty="0" smtClean="0"/>
              <a:t>Nutrition </a:t>
            </a:r>
            <a:r>
              <a:rPr lang="en-US" sz="2400" dirty="0" smtClean="0"/>
              <a:t>(HCCBG, Durham County, )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urb </a:t>
            </a:r>
            <a:r>
              <a:rPr lang="en-US" sz="2400" dirty="0"/>
              <a:t>to curb transportation services </a:t>
            </a:r>
            <a:r>
              <a:rPr lang="en-US" sz="2400" dirty="0" smtClean="0"/>
              <a:t>for residents of Durham County who are 60+ years          </a:t>
            </a:r>
            <a:r>
              <a:rPr lang="en-US" sz="2400" i="1" dirty="0" smtClean="0"/>
              <a:t>July 2015-February 2016:  4378 trips for approx. 36 participants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Adult Day Health</a:t>
            </a:r>
            <a:r>
              <a:rPr lang="en-US" sz="2400" dirty="0" smtClean="0"/>
              <a:t>  (</a:t>
            </a:r>
            <a:r>
              <a:rPr lang="en-US" sz="2400" dirty="0" err="1" smtClean="0"/>
              <a:t>EdTap</a:t>
            </a:r>
            <a:r>
              <a:rPr lang="en-US" sz="2400" dirty="0" smtClean="0"/>
              <a:t>-Elderly and Disabled Transportation Assistance Program)</a:t>
            </a:r>
            <a:endParaRPr lang="en-US" sz="2400" u="sng" dirty="0" smtClean="0"/>
          </a:p>
          <a:p>
            <a:r>
              <a:rPr lang="en-US" sz="2400" dirty="0" smtClean="0"/>
              <a:t>Curb to curb services for participants   </a:t>
            </a:r>
            <a:r>
              <a:rPr lang="en-US" sz="2400" i="1" dirty="0" smtClean="0"/>
              <a:t>July </a:t>
            </a:r>
            <a:r>
              <a:rPr lang="en-US" sz="2400" i="1" dirty="0"/>
              <a:t>2015-February </a:t>
            </a:r>
            <a:r>
              <a:rPr lang="en-US" sz="2400" i="1" dirty="0" smtClean="0"/>
              <a:t>2016:  2440 trips for 11 people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Bus Training  </a:t>
            </a:r>
            <a:r>
              <a:rPr lang="en-US" sz="2400" dirty="0" smtClean="0"/>
              <a:t>(City of Durham)</a:t>
            </a:r>
            <a:endParaRPr lang="en-US" sz="2400" u="sng" dirty="0" smtClean="0"/>
          </a:p>
          <a:p>
            <a:r>
              <a:rPr lang="en-US" sz="2400" dirty="0" smtClean="0"/>
              <a:t>Travel training to use public transportation provided to seniors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i="1" dirty="0" smtClean="0"/>
              <a:t>July </a:t>
            </a:r>
            <a:r>
              <a:rPr lang="en-US" sz="2400" i="1" dirty="0"/>
              <a:t>2015-February </a:t>
            </a:r>
            <a:r>
              <a:rPr lang="en-US" sz="2400" i="1" dirty="0" smtClean="0"/>
              <a:t>2016      151 people enrolled ; 36 attending monthly meeting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71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Adult Day Health/Care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sz="2000" dirty="0" smtClean="0"/>
              <a:t>(Triangle J, VA, DSS, Private Pay)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r>
              <a:rPr lang="en-US" dirty="0"/>
              <a:t>S</a:t>
            </a:r>
            <a:r>
              <a:rPr lang="en-US" dirty="0" smtClean="0"/>
              <a:t>eniors </a:t>
            </a:r>
            <a:r>
              <a:rPr lang="en-US" dirty="0"/>
              <a:t>who need supervision during the </a:t>
            </a:r>
            <a:r>
              <a:rPr lang="en-US" dirty="0" smtClean="0"/>
              <a:t>day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adults with dementia, cognitive impairment, or physical </a:t>
            </a:r>
            <a:r>
              <a:rPr lang="en-US" dirty="0" smtClean="0"/>
              <a:t>frailties</a:t>
            </a:r>
            <a:endParaRPr lang="en-US" dirty="0"/>
          </a:p>
          <a:p>
            <a:r>
              <a:rPr lang="en-US" dirty="0" smtClean="0"/>
              <a:t>Staffing includes </a:t>
            </a:r>
            <a:r>
              <a:rPr lang="en-US" dirty="0"/>
              <a:t>Registered Nurse, Certified Nursing Assistants, Social Worker, Activities Director, Program Assistants, Receptionists and </a:t>
            </a:r>
            <a:r>
              <a:rPr lang="en-US" dirty="0" smtClean="0"/>
              <a:t>Volunteers</a:t>
            </a:r>
          </a:p>
          <a:p>
            <a:pPr marL="0" indent="0">
              <a:buNone/>
            </a:pPr>
            <a:r>
              <a:rPr lang="en-US" sz="2400" dirty="0" smtClean="0"/>
              <a:t>Current Status</a:t>
            </a:r>
            <a:r>
              <a:rPr lang="en-US" dirty="0" smtClean="0"/>
              <a:t>:  55 participants:  9 health/46 care</a:t>
            </a:r>
          </a:p>
          <a:p>
            <a:pPr marL="0" indent="0">
              <a:buNone/>
            </a:pPr>
            <a:r>
              <a:rPr lang="en-US" smtClean="0"/>
              <a:t>DSS:  23 (4 H/19 C)   VA:  11 C      TJ:  13 (3 H/10 C)    PP:  8 (2H/6 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-228600"/>
            <a:ext cx="7772400" cy="24384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83C69"/>
                </a:solidFill>
                <a:latin typeface="Book Antiqua" panose="02040602050305030304" pitchFamily="18" charset="0"/>
              </a:rPr>
              <a:t/>
            </a:r>
            <a:br>
              <a:rPr lang="en-US" b="1" dirty="0" smtClean="0">
                <a:solidFill>
                  <a:srgbClr val="183C69"/>
                </a:solidFill>
                <a:latin typeface="Book Antiqua" panose="02040602050305030304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+mn-lt"/>
              </a:rPr>
              <a:t>Durham Center for Senior Life’s main center is located downtown.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2209801"/>
            <a:ext cx="7728595" cy="38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 ladies tr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-3175"/>
            <a:ext cx="9142412" cy="792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3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7049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	Come join the fun!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5313"/>
            <a:ext cx="9144000" cy="5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89856" y="661988"/>
            <a:ext cx="7721600" cy="747712"/>
          </a:xfrm>
        </p:spPr>
        <p:txBody>
          <a:bodyPr>
            <a:normAutofit fontScale="90000"/>
          </a:bodyPr>
          <a:lstStyle/>
          <a:p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</a:t>
            </a:r>
            <a:r>
              <a:rPr lang="en-US" altLang="en-US" sz="48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“Graying” </a:t>
            </a:r>
            <a:r>
              <a:rPr lang="en-US" alt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America</a:t>
            </a:r>
          </a:p>
        </p:txBody>
      </p:sp>
      <p:sp>
        <p:nvSpPr>
          <p:cNvPr id="1673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89856" y="1982790"/>
            <a:ext cx="7721600" cy="4465637"/>
          </a:xfrm>
        </p:spPr>
        <p:txBody>
          <a:bodyPr>
            <a:normAutofit lnSpcReduction="10000"/>
          </a:bodyPr>
          <a:lstStyle/>
          <a:p>
            <a:pPr marL="401638" indent="-401638">
              <a:buFont typeface="Wingdings" pitchFamily="2" charset="2"/>
              <a:buChar char="§"/>
            </a:pPr>
            <a:r>
              <a:rPr lang="en-US" altLang="en-US" sz="3300" dirty="0">
                <a:latin typeface="Tahoma" pitchFamily="34" charset="0"/>
              </a:rPr>
              <a:t>By the year 2025, the world’s older population </a:t>
            </a:r>
            <a:br>
              <a:rPr lang="en-US" altLang="en-US" sz="3300" dirty="0">
                <a:latin typeface="Tahoma" pitchFamily="34" charset="0"/>
              </a:rPr>
            </a:br>
            <a:r>
              <a:rPr lang="en-US" altLang="en-US" sz="3300" dirty="0">
                <a:latin typeface="Tahoma" pitchFamily="34" charset="0"/>
              </a:rPr>
              <a:t>(60 and older) will approach 1.2 billion.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altLang="en-US" sz="3300" dirty="0">
                <a:latin typeface="Tahoma" pitchFamily="34" charset="0"/>
              </a:rPr>
              <a:t>By the year 2030, 1 of every 5 people in the U.S. will be 65 or older.</a:t>
            </a:r>
          </a:p>
          <a:p>
            <a:pPr marL="401638" indent="-401638">
              <a:buFont typeface="Wingdings" pitchFamily="2" charset="2"/>
              <a:buChar char="§"/>
            </a:pPr>
            <a:r>
              <a:rPr lang="en-US" altLang="en-US" sz="3300" dirty="0">
                <a:latin typeface="Tahoma" pitchFamily="34" charset="0"/>
              </a:rPr>
              <a:t>Older Americans will number more than 65 million </a:t>
            </a:r>
            <a:br>
              <a:rPr lang="en-US" altLang="en-US" sz="3300" dirty="0">
                <a:latin typeface="Tahoma" pitchFamily="34" charset="0"/>
              </a:rPr>
            </a:br>
            <a:r>
              <a:rPr lang="en-US" altLang="en-US" sz="3300" dirty="0">
                <a:solidFill>
                  <a:schemeClr val="accent2"/>
                </a:solidFill>
                <a:latin typeface="Tahoma" pitchFamily="34" charset="0"/>
              </a:rPr>
              <a:t/>
            </a:r>
            <a:br>
              <a:rPr lang="en-US" altLang="en-US" sz="3300" dirty="0">
                <a:solidFill>
                  <a:schemeClr val="accent2"/>
                </a:solidFill>
                <a:latin typeface="Tahoma" pitchFamily="34" charset="0"/>
              </a:rPr>
            </a:br>
            <a:endParaRPr lang="en-US" altLang="en-US" sz="3300" dirty="0">
              <a:solidFill>
                <a:schemeClr val="accent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47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0" y="334851"/>
            <a:ext cx="8564451" cy="638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5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97" y="450761"/>
            <a:ext cx="8667480" cy="62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3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dirty="0" smtClean="0"/>
              <a:t>Current and Projected Demographics</a:t>
            </a:r>
            <a:br>
              <a:rPr lang="en-US" dirty="0" smtClean="0"/>
            </a:br>
            <a:r>
              <a:rPr lang="en-US" dirty="0" smtClean="0"/>
              <a:t>Durham County 60+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1674542" y="4631508"/>
          <a:ext cx="9244361" cy="14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394"/>
                <a:gridCol w="1803989"/>
                <a:gridCol w="1803989"/>
                <a:gridCol w="1803989"/>
              </a:tblGrid>
              <a:tr h="5462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Durham</a:t>
                      </a:r>
                      <a:r>
                        <a:rPr lang="en-US" sz="2400" baseline="0" dirty="0" smtClean="0"/>
                        <a:t> County Residents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change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0-59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247,072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278,375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+13%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49,420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69,947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+42%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1182030" y="1945410"/>
          <a:ext cx="439238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1030"/>
                <a:gridCol w="1725678"/>
                <a:gridCol w="172567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Percentage</a:t>
                      </a:r>
                      <a:endParaRPr lang="en-US" sz="2400" dirty="0"/>
                    </a:p>
                  </a:txBody>
                  <a:tcPr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2015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49,420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16.67%</a:t>
                      </a:r>
                      <a:endParaRPr lang="en-US" sz="2400" b="0" dirty="0"/>
                    </a:p>
                  </a:txBody>
                  <a:tcPr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53,762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17.52%</a:t>
                      </a:r>
                      <a:endParaRPr lang="en-US" sz="2400" dirty="0"/>
                    </a:p>
                  </a:txBody>
                  <a:tcPr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60,021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18.61%</a:t>
                      </a:r>
                      <a:endParaRPr lang="en-US" sz="2400" dirty="0"/>
                    </a:p>
                  </a:txBody>
                  <a:tcPr/>
                </a:tc>
              </a:tr>
              <a:tr h="40494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69,947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20.08%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574222" y="1992909"/>
          <a:ext cx="461045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3300"/>
                <a:gridCol w="1148576"/>
                <a:gridCol w="1148576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Durham</a:t>
                      </a:r>
                      <a:r>
                        <a:rPr lang="en-US" sz="2400" baseline="0" dirty="0" smtClean="0"/>
                        <a:t> County Residents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0-17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23.12%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22.54%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60+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16.67%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20.08%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123" y="6425608"/>
            <a:ext cx="1106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North Carolina Office of State Budget and Management, Population Estimates and Projections,  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Durham Center for Senior Life thanks 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Durham County Cares!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hlinkClick r:id="rId2"/>
            </a:endParaRPr>
          </a:p>
          <a:p>
            <a:pPr marL="0" indent="0" algn="ctr">
              <a:buNone/>
            </a:pPr>
            <a:r>
              <a:rPr lang="en-US" sz="7200" dirty="0" smtClean="0">
                <a:hlinkClick r:id="rId2"/>
              </a:rPr>
              <a:t>www.dcslnc.org</a:t>
            </a:r>
            <a:endParaRPr lang="en-US" sz="7200" dirty="0" smtClean="0"/>
          </a:p>
          <a:p>
            <a:pPr marL="0" indent="0" algn="ctr">
              <a:buNone/>
            </a:pPr>
            <a:r>
              <a:rPr lang="en-US" sz="7200" dirty="0" smtClean="0"/>
              <a:t>406 </a:t>
            </a:r>
            <a:r>
              <a:rPr lang="en-US" sz="7200" dirty="0" err="1" smtClean="0"/>
              <a:t>Rigsbee</a:t>
            </a:r>
            <a:r>
              <a:rPr lang="en-US" sz="7200" smtClean="0"/>
              <a:t> </a:t>
            </a:r>
            <a:endParaRPr lang="en-US" sz="7200" dirty="0"/>
          </a:p>
          <a:p>
            <a:pPr marL="0" indent="0" algn="ctr">
              <a:buNone/>
            </a:pPr>
            <a:r>
              <a:rPr lang="en-US" sz="7200" dirty="0" smtClean="0"/>
              <a:t>919-688-8247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423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</a:t>
            </a:r>
            <a:r>
              <a:rPr lang="en-US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Mission Statement 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1498192"/>
            <a:ext cx="807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dirty="0"/>
              <a:t>"Enhancing the lives of older adults through education, recreation, nutrition and social services in welcoming community settings."</a:t>
            </a:r>
          </a:p>
        </p:txBody>
      </p:sp>
    </p:spTree>
    <p:extLst>
      <p:ext uri="{BB962C8B-B14F-4D97-AF65-F5344CB8AC3E}">
        <p14:creationId xmlns:p14="http://schemas.microsoft.com/office/powerpoint/2010/main" val="1542906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DCSL PROGRAMS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Adult Day Health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Senior Centers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Disease Prevention/Health Promotions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Congregate Nutrition</a:t>
            </a:r>
          </a:p>
          <a:p>
            <a:r>
              <a:rPr lang="en-US" sz="3600" dirty="0" smtClean="0">
                <a:solidFill>
                  <a:srgbClr val="0070C0"/>
                </a:solidFill>
              </a:rPr>
              <a:t>Senior Support Services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Information and Assistance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Options Counseling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Transportation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Family Caregiver Program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66" y="2036380"/>
            <a:ext cx="3320143" cy="31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-152400"/>
            <a:ext cx="7772400" cy="167697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183C69"/>
                </a:solidFill>
                <a:latin typeface="Book Antiqua" panose="02040602050305030304" pitchFamily="18" charset="0"/>
              </a:rPr>
              <a:t>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Senior Center Activities</a:t>
            </a:r>
            <a:r>
              <a:rPr lang="en-US" b="1" dirty="0">
                <a:solidFill>
                  <a:srgbClr val="183C69"/>
                </a:solidFill>
                <a:latin typeface="+mn-lt"/>
              </a:rPr>
              <a:t/>
            </a:r>
            <a:br>
              <a:rPr lang="en-US" b="1" dirty="0">
                <a:solidFill>
                  <a:srgbClr val="183C69"/>
                </a:solidFill>
                <a:latin typeface="+mn-lt"/>
              </a:rPr>
            </a:br>
            <a:r>
              <a:rPr lang="en-US" sz="2700" dirty="0" smtClean="0">
                <a:latin typeface="+mn-lt"/>
              </a:rPr>
              <a:t>(HCCBG, Durham County)</a:t>
            </a:r>
            <a:endParaRPr lang="en-US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0775" y="14478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Clr>
                <a:srgbClr val="F89C49"/>
              </a:buClr>
              <a:buNone/>
            </a:pPr>
            <a:r>
              <a:rPr lang="en-US" dirty="0" smtClean="0">
                <a:latin typeface="Calibri" panose="020F0502020204030204" pitchFamily="34" charset="0"/>
              </a:rPr>
              <a:t>Ages 55+</a:t>
            </a:r>
          </a:p>
          <a:p>
            <a:pPr marL="0" indent="0">
              <a:buClr>
                <a:srgbClr val="F89C49"/>
              </a:buClr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>
              <a:buClr>
                <a:srgbClr val="F89C4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Activities</a:t>
            </a:r>
          </a:p>
          <a:p>
            <a:pPr lvl="1">
              <a:buClr>
                <a:srgbClr val="F89C49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" panose="020F0502020204030204" pitchFamily="34" charset="0"/>
              </a:rPr>
              <a:t>Exercise and dance classes</a:t>
            </a:r>
          </a:p>
          <a:p>
            <a:pPr lvl="1">
              <a:buClr>
                <a:srgbClr val="F89C49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" panose="020F0502020204030204" pitchFamily="34" charset="0"/>
              </a:rPr>
              <a:t>Arts &amp; Crafts</a:t>
            </a:r>
          </a:p>
          <a:p>
            <a:pPr lvl="1">
              <a:buClr>
                <a:srgbClr val="F89C49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" panose="020F0502020204030204" pitchFamily="34" charset="0"/>
              </a:rPr>
              <a:t>Movies</a:t>
            </a:r>
          </a:p>
          <a:p>
            <a:pPr lvl="1">
              <a:buClr>
                <a:srgbClr val="F89C49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" panose="020F0502020204030204" pitchFamily="34" charset="0"/>
              </a:rPr>
              <a:t>Pool, exercise equipment</a:t>
            </a:r>
          </a:p>
          <a:p>
            <a:pPr lvl="1">
              <a:buClr>
                <a:srgbClr val="F89C49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" panose="020F0502020204030204" pitchFamily="34" charset="0"/>
              </a:rPr>
              <a:t>Cards and games</a:t>
            </a:r>
          </a:p>
          <a:p>
            <a:pPr lvl="1">
              <a:buClr>
                <a:srgbClr val="F89C49"/>
              </a:buClr>
              <a:buFont typeface="Courier New" panose="02070309020205020404" pitchFamily="49" charset="0"/>
              <a:buChar char="o"/>
            </a:pPr>
            <a:r>
              <a:rPr lang="en-US" sz="2600" dirty="0">
                <a:latin typeface="Calibri" panose="020F0502020204030204" pitchFamily="34" charset="0"/>
              </a:rPr>
              <a:t>Special events</a:t>
            </a:r>
          </a:p>
          <a:p>
            <a:pPr>
              <a:buClr>
                <a:srgbClr val="F89C49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</a:rPr>
              <a:t>973 participants participate in exercise classes here annually</a:t>
            </a:r>
          </a:p>
          <a:p>
            <a:pPr marL="0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9" y="419100"/>
            <a:ext cx="1269210" cy="11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11462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  <a:t>WHO ARE OUR PARTICIPANTS? </a:t>
            </a:r>
            <a:b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  <a:t>Main Center</a:t>
            </a:r>
            <a:b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2800" dirty="0" smtClean="0">
                <a:solidFill>
                  <a:schemeClr val="accent1">
                    <a:lumMod val="75000"/>
                  </a:schemeClr>
                </a:solidFill>
              </a:rPr>
              <a:t>July 1, 2015-March 29, 2016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77046"/>
              </p:ext>
            </p:extLst>
          </p:nvPr>
        </p:nvGraphicFramePr>
        <p:xfrm>
          <a:off x="1981200" y="1287891"/>
          <a:ext cx="8229600" cy="471286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28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Age Range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6666"/>
                          </a:solidFill>
                          <a:effectLst/>
                        </a:rPr>
                        <a:t>Ages 55-59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216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14.3%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Ages 60-64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347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23.0%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Ages 65-69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403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26.7%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FF0000"/>
                          </a:solidFill>
                          <a:effectLst/>
                        </a:rPr>
                        <a:t>Ages 70-74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237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15.7%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6666"/>
                          </a:solidFill>
                          <a:effectLst/>
                        </a:rPr>
                        <a:t>Ages 75-79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124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8.2%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6666"/>
                          </a:solidFill>
                          <a:effectLst/>
                        </a:rPr>
                        <a:t>Ages 80-84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63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4.2%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6666"/>
                          </a:solidFill>
                          <a:effectLst/>
                        </a:rPr>
                        <a:t>Ages Below 55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16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1.1%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6666"/>
                          </a:solidFill>
                          <a:effectLst/>
                        </a:rPr>
                        <a:t>Ages Over 85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64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4.2%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6666"/>
                          </a:solidFill>
                          <a:effectLst/>
                        </a:rPr>
                        <a:t>Unknown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37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/>
                        <a:t>2.5%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8442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Totals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                           1507</a:t>
                      </a:r>
                      <a:endParaRPr lang="en-US" sz="1800" dirty="0"/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                                   100</a:t>
                      </a:r>
                      <a:r>
                        <a:rPr lang="en-US" sz="1800" dirty="0"/>
                        <a:t>%</a:t>
                      </a:r>
                    </a:p>
                  </a:txBody>
                  <a:tcPr marL="57150" marR="57150" marT="57154" marB="571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0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62129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solidFill>
                  <a:schemeClr val="accent1">
                    <a:lumMod val="75000"/>
                  </a:schemeClr>
                </a:solidFill>
              </a:rPr>
              <a:t>WHO </a:t>
            </a: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ARE OUR PARTICIPANTS?</a:t>
            </a:r>
            <a:b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</a:rPr>
              <a:t>July 1, 2015-March 29, 2016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859437"/>
              </p:ext>
            </p:extLst>
          </p:nvPr>
        </p:nvGraphicFramePr>
        <p:xfrm>
          <a:off x="838200" y="1120458"/>
          <a:ext cx="9725691" cy="5644626"/>
        </p:xfrm>
        <a:graphic>
          <a:graphicData uri="http://schemas.openxmlformats.org/drawingml/2006/table">
            <a:tbl>
              <a:tblPr/>
              <a:tblGrid>
                <a:gridCol w="3241897"/>
                <a:gridCol w="3241897"/>
                <a:gridCol w="3241897"/>
              </a:tblGrid>
              <a:tr h="39896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Ethnicity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  Count</a:t>
                      </a:r>
                      <a:endParaRPr lang="en-US" sz="1600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                                            </a:t>
                      </a:r>
                      <a:r>
                        <a:rPr lang="en-US" sz="1600" dirty="0" smtClean="0"/>
                        <a:t>Percent</a:t>
                      </a:r>
                      <a:endParaRPr lang="en-US" sz="1600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6666"/>
                          </a:solidFill>
                          <a:effectLst/>
                        </a:rPr>
                        <a:t>African American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31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2.2%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6666"/>
                          </a:solidFill>
                          <a:effectLst/>
                        </a:rPr>
                        <a:t>American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3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0.2%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06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6666"/>
                          </a:solidFill>
                          <a:effectLst/>
                        </a:rPr>
                        <a:t>American Indian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0.1%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6666"/>
                          </a:solidFill>
                          <a:effectLst/>
                        </a:rPr>
                        <a:t>Asian American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0.2%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6666"/>
                          </a:solidFill>
                          <a:effectLst/>
                        </a:rPr>
                        <a:t>biracial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0.3%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6666"/>
                          </a:solidFill>
                          <a:effectLst/>
                        </a:rPr>
                        <a:t>black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0.1%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Black/African American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936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65.5%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6666"/>
                          </a:solidFill>
                          <a:effectLst/>
                        </a:rPr>
                        <a:t>Brazilian - White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8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0.6%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Caucasian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295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20.6%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6666"/>
                          </a:solidFill>
                          <a:effectLst/>
                        </a:rPr>
                        <a:t>Hispanic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0.4%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6666"/>
                          </a:solidFill>
                          <a:effectLst/>
                        </a:rPr>
                        <a:t>other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11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0.8%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6666"/>
                          </a:solidFill>
                          <a:effectLst/>
                        </a:rPr>
                        <a:t>Unknown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131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9.2%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966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Totals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                        1430</a:t>
                      </a:r>
                      <a:endParaRPr lang="en-US" sz="1600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                              100%                                         </a:t>
                      </a:r>
                      <a:endParaRPr lang="en-US" sz="1600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70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Statistics at DCSL main center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WHO ARE OUR PARTICIPANTS?</a:t>
            </a:r>
            <a:b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July 1, 2015-March 29, 2016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1069480"/>
              </p:ext>
            </p:extLst>
          </p:nvPr>
        </p:nvGraphicFramePr>
        <p:xfrm>
          <a:off x="838200" y="1970468"/>
          <a:ext cx="10515600" cy="3310986"/>
        </p:xfrm>
        <a:graphic>
          <a:graphicData uri="http://schemas.openxmlformats.org/drawingml/2006/table">
            <a:tbl>
              <a:tblPr/>
              <a:tblGrid>
                <a:gridCol w="3505200"/>
                <a:gridCol w="3505200"/>
                <a:gridCol w="3505200"/>
              </a:tblGrid>
              <a:tr h="472998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Gender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Count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Percent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9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6666"/>
                          </a:solidFill>
                          <a:effectLst/>
                        </a:rPr>
                        <a:t>False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9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6666"/>
                          </a:solidFill>
                          <a:effectLst/>
                        </a:rPr>
                        <a:t>Female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72.5%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98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6666"/>
                          </a:solidFill>
                          <a:effectLst/>
                        </a:rPr>
                        <a:t>Male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27.2%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9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6666"/>
                          </a:solidFill>
                          <a:effectLst/>
                        </a:rPr>
                        <a:t>True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98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6666"/>
                          </a:solidFill>
                          <a:effectLst/>
                        </a:rPr>
                        <a:t>Unknown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9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Totals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 1430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                      100</a:t>
                      </a:r>
                      <a:r>
                        <a:rPr lang="en-US" dirty="0"/>
                        <a:t>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57575"/>
              </p:ext>
            </p:extLst>
          </p:nvPr>
        </p:nvGraphicFramePr>
        <p:xfrm>
          <a:off x="875765" y="103022"/>
          <a:ext cx="9903852" cy="6754968"/>
        </p:xfrm>
        <a:graphic>
          <a:graphicData uri="http://schemas.openxmlformats.org/drawingml/2006/table">
            <a:tbl>
              <a:tblPr/>
              <a:tblGrid>
                <a:gridCol w="3301284"/>
                <a:gridCol w="3301284"/>
                <a:gridCol w="3301284"/>
              </a:tblGrid>
              <a:tr h="2814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Disabilities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                                                              Count</a:t>
                      </a:r>
                      <a:endParaRPr lang="en-US" sz="1400" dirty="0"/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                                                             Percent</a:t>
                      </a:r>
                      <a:endParaRPr lang="en-US" sz="1400" dirty="0"/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Arthritis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197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42.0%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Asthma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14.1%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Blind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1.3%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C.P.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0.4%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Deaf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0.9%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Diabetes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143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30.5%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Dialysis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0.4%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Hearing Loss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0.2%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Heart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11.5%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Hypertension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256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54.6%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Kidney Disease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3.2%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Lack of memory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7.0%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Limited Mobility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9.4%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multiple sclerosis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0.2%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nervous condition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26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5.5%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osteoarthritis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57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12.2%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Oxygen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0.9%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Parkinsons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0.9%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seizures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0.6%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walk with cane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55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11.7%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Walker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22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4.7%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06666"/>
                          </a:solidFill>
                          <a:effectLst/>
                        </a:rPr>
                        <a:t>WheelChair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3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/>
                        <a:t>0.6%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457"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Totals</a:t>
                      </a:r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                                                                     998</a:t>
                      </a:r>
                      <a:endParaRPr lang="en-US" sz="1400" dirty="0"/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                                                                  100%</a:t>
                      </a:r>
                      <a:endParaRPr lang="en-US" sz="1400" dirty="0"/>
                    </a:p>
                  </a:txBody>
                  <a:tcPr marL="45326" marR="45326" marT="22663" marB="226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1076</Words>
  <Application>Microsoft Office PowerPoint</Application>
  <PresentationFormat>Widescreen</PresentationFormat>
  <Paragraphs>328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Courier New</vt:lpstr>
      <vt:lpstr>Tahoma</vt:lpstr>
      <vt:lpstr>Wingdings</vt:lpstr>
      <vt:lpstr>Office Theme</vt:lpstr>
      <vt:lpstr>Durham Center for Senior Life thanks  Durham County Cares!</vt:lpstr>
      <vt:lpstr> Durham Center for Senior Life’s main center is located downtown.</vt:lpstr>
      <vt:lpstr>          Mission Statement </vt:lpstr>
      <vt:lpstr>DCSL PROGRAMS</vt:lpstr>
      <vt:lpstr>          Senior Center Activities (HCCBG, Durham County)</vt:lpstr>
      <vt:lpstr>WHO ARE OUR PARTICIPANTS?  Main Center July 1, 2015-March 29, 2016</vt:lpstr>
      <vt:lpstr>WHO ARE OUR PARTICIPANTS? July 1, 2015-March 29, 2016</vt:lpstr>
      <vt:lpstr>Statistics at DCSL main center WHO ARE OUR PARTICIPANTS? July 1, 2015-March 29, 2016</vt:lpstr>
      <vt:lpstr>PowerPoint Presentation</vt:lpstr>
      <vt:lpstr>DCSL Satellite Centers</vt:lpstr>
      <vt:lpstr>Congregate Nutrition at DCSL Satellite Sites (HCCBG, Durham County, United Way) July 2015-February 2016:  12,651 meals </vt:lpstr>
      <vt:lpstr>Little River Community Center</vt:lpstr>
      <vt:lpstr>JFK Towers</vt:lpstr>
      <vt:lpstr>WD Hill </vt:lpstr>
      <vt:lpstr>Disease Prevention and Health Promotion  at DCSL Centers (Triangle J)</vt:lpstr>
      <vt:lpstr>Senior Support Services</vt:lpstr>
      <vt:lpstr>Senior Support Services</vt:lpstr>
      <vt:lpstr>Senior Support Services</vt:lpstr>
      <vt:lpstr>Adult Day Health/Care (Triangle J, VA, DSS, Private Pay)</vt:lpstr>
      <vt:lpstr>PowerPoint Presentation</vt:lpstr>
      <vt:lpstr> Come join the fun!</vt:lpstr>
      <vt:lpstr>The “Graying” of America</vt:lpstr>
      <vt:lpstr>PowerPoint Presentation</vt:lpstr>
      <vt:lpstr>PowerPoint Presentation</vt:lpstr>
      <vt:lpstr>Current and Projected Demographics Durham County 60+</vt:lpstr>
      <vt:lpstr>Durham Center for Senior Life thanks  Durham County Cares!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Stallcup</dc:creator>
  <cp:lastModifiedBy>Cathy Stallcup</cp:lastModifiedBy>
  <cp:revision>85</cp:revision>
  <dcterms:created xsi:type="dcterms:W3CDTF">2016-03-29T17:05:24Z</dcterms:created>
  <dcterms:modified xsi:type="dcterms:W3CDTF">2016-09-22T18:01:29Z</dcterms:modified>
</cp:coreProperties>
</file>