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</p:sldMasterIdLst>
  <p:notesMasterIdLst>
    <p:notesMasterId r:id="rId34"/>
  </p:notesMasterIdLst>
  <p:sldIdLst>
    <p:sldId id="257" r:id="rId5"/>
    <p:sldId id="258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27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45" d="100"/>
          <a:sy n="45" d="100"/>
        </p:scale>
        <p:origin x="53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2400" baseline="0" dirty="0"/>
              <a:t>Number of Durham County Residents 60+</a:t>
            </a:r>
          </a:p>
        </c:rich>
      </c:tx>
      <c:layout>
        <c:manualLayout>
          <c:xMode val="edge"/>
          <c:yMode val="edge"/>
          <c:x val="0.19025450445190967"/>
          <c:y val="0.137969322983563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82550" cap="rnd">
                <a:solidFill>
                  <a:schemeClr val="accent6"/>
                </a:solidFill>
                <a:prstDash val="solid"/>
                <a:headEnd type="none"/>
                <a:tailEnd type="triangle"/>
              </a:ln>
              <a:effectLst/>
            </c:spPr>
            <c:trendlineType val="exp"/>
            <c:dispRSqr val="0"/>
            <c:dispEq val="0"/>
          </c:trendline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2017</c:v>
                </c:pt>
                <c:pt idx="2">
                  <c:v>2020</c:v>
                </c:pt>
                <c:pt idx="3">
                  <c:v>2025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49420</c:v>
                </c:pt>
                <c:pt idx="1">
                  <c:v>53762</c:v>
                </c:pt>
                <c:pt idx="2">
                  <c:v>60021</c:v>
                </c:pt>
                <c:pt idx="3">
                  <c:v>69947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502253736"/>
        <c:axId val="502254128"/>
      </c:barChart>
      <c:catAx>
        <c:axId val="502253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2254128"/>
        <c:crossesAt val="0"/>
        <c:auto val="1"/>
        <c:lblAlgn val="ctr"/>
        <c:lblOffset val="100"/>
        <c:noMultiLvlLbl val="0"/>
      </c:catAx>
      <c:valAx>
        <c:axId val="502254128"/>
        <c:scaling>
          <c:orientation val="minMax"/>
          <c:max val="100000"/>
        </c:scaling>
        <c:delete val="1"/>
        <c:axPos val="l"/>
        <c:numFmt formatCode="#,##0" sourceLinked="1"/>
        <c:majorTickMark val="none"/>
        <c:minorTickMark val="none"/>
        <c:tickLblPos val="nextTo"/>
        <c:crossAx val="502253736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327F3-15FB-463D-A588-624935B8743C}" type="datetimeFigureOut">
              <a:rPr lang="en-US" smtClean="0"/>
              <a:t>9/22/2015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ADBB9-DF04-4678-840E-0038500F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698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AC21-102A-4452-B8AF-7288A4FB2DC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44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We couldn’t do all the work without community partners</a:t>
            </a:r>
            <a:r>
              <a:rPr lang="en-US" sz="2000" smtClean="0"/>
              <a:t>. 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76B09-F624-42EF-A940-8B053E99D518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499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AC21-102A-4452-B8AF-7288A4FB2DCD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09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61AC21-102A-4452-B8AF-7288A4FB2DC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44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have 400 people pass through </a:t>
            </a:r>
            <a:r>
              <a:rPr lang="en-US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Senior Center on Rigsbee </a:t>
            </a:r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every week for activities and receive 4,200 contacts for information and referral to find solutions for problems they face at the right time.</a:t>
            </a:r>
            <a:endParaRPr lang="en-US" sz="2000" dirty="0" smtClean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76B09-F624-42EF-A940-8B053E99D51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1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3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94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76B09-F624-42EF-A940-8B053E99D51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27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Here</a:t>
            </a:r>
            <a:r>
              <a:rPr lang="en-US" sz="2000" baseline="0" dirty="0" smtClean="0"/>
              <a:t> are some pictures from </a:t>
            </a:r>
            <a:r>
              <a:rPr lang="en-US" sz="2000" dirty="0" smtClean="0"/>
              <a:t>our annual Halloween Party.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76B09-F624-42EF-A940-8B053E99D518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64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These classes are evidence based programs developed by researchers at Stanford University to reduce the risk and occurrence of disease and disability among older adults.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76B09-F624-42EF-A940-8B053E99D518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496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partner with an agency called Inter-Faith Food Shuttle to provide grocery bags of weekend meals for our congregate meal recipients and have provided 594 meals.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76B09-F624-42EF-A940-8B053E99D518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60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3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85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99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8428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06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15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25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274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99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0798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855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44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747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638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114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78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991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918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938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0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9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399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75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373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783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DAB8-EBFD-411F-81CD-81D9FF5DB24D}" type="datetimeFigureOut">
              <a:rPr lang="en-US" smtClean="0">
                <a:solidFill>
                  <a:srgbClr val="696464"/>
                </a:solidFill>
              </a:rPr>
              <a:pPr/>
              <a:t>9/22/2015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5A1DCA2-7713-41EB-A025-EE0E63E4C5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63043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DAB8-EBFD-411F-81CD-81D9FF5DB24D}" type="datetimeFigureOut">
              <a:rPr lang="en-US" smtClean="0">
                <a:solidFill>
                  <a:srgbClr val="696464"/>
                </a:solidFill>
              </a:rPr>
              <a:pPr/>
              <a:t>9/22/2015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CA2-7713-41EB-A025-EE0E63E4C5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80070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DAB8-EBFD-411F-81CD-81D9FF5DB24D}" type="datetimeFigureOut">
              <a:rPr lang="en-US" smtClean="0">
                <a:solidFill>
                  <a:srgbClr val="696464"/>
                </a:solidFill>
              </a:rPr>
              <a:pPr/>
              <a:t>9/22/2015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65A1DCA2-7713-41EB-A025-EE0E63E4C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02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DAB8-EBFD-411F-81CD-81D9FF5DB24D}" type="datetimeFigureOut">
              <a:rPr lang="en-US" smtClean="0">
                <a:solidFill>
                  <a:srgbClr val="696464"/>
                </a:solidFill>
              </a:rPr>
              <a:pPr/>
              <a:t>9/22/2015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CA2-7713-41EB-A025-EE0E63E4C5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405554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DAB8-EBFD-411F-81CD-81D9FF5DB24D}" type="datetimeFigureOut">
              <a:rPr lang="en-US" smtClean="0">
                <a:solidFill>
                  <a:srgbClr val="696464"/>
                </a:solidFill>
              </a:rPr>
              <a:pPr/>
              <a:t>9/22/2015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CA2-7713-41EB-A025-EE0E63E4C5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09741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DAB8-EBFD-411F-81CD-81D9FF5DB24D}" type="datetimeFigureOut">
              <a:rPr lang="en-US" smtClean="0">
                <a:solidFill>
                  <a:srgbClr val="696464"/>
                </a:solidFill>
              </a:rPr>
              <a:pPr/>
              <a:t>9/22/2015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CA2-7713-41EB-A025-EE0E63E4C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33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47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DAB8-EBFD-411F-81CD-81D9FF5DB24D}" type="datetimeFigureOut">
              <a:rPr lang="en-US" smtClean="0">
                <a:solidFill>
                  <a:srgbClr val="696464"/>
                </a:solidFill>
              </a:rPr>
              <a:pPr/>
              <a:t>9/22/2015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CA2-7713-41EB-A025-EE0E63E4C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79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DAB8-EBFD-411F-81CD-81D9FF5DB24D}" type="datetimeFigureOut">
              <a:rPr lang="en-US" smtClean="0">
                <a:solidFill>
                  <a:srgbClr val="696464"/>
                </a:solidFill>
              </a:rPr>
              <a:pPr/>
              <a:t>9/22/2015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CA2-7713-41EB-A025-EE0E63E4C5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344804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DAB8-EBFD-411F-81CD-81D9FF5DB24D}" type="datetimeFigureOut">
              <a:rPr lang="en-US" smtClean="0">
                <a:solidFill>
                  <a:srgbClr val="696464"/>
                </a:solidFill>
              </a:rPr>
              <a:pPr/>
              <a:t>9/22/2015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65A1DCA2-7713-41EB-A025-EE0E63E4C5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465853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DAB8-EBFD-411F-81CD-81D9FF5DB24D}" type="datetimeFigureOut">
              <a:rPr lang="en-US" smtClean="0">
                <a:solidFill>
                  <a:srgbClr val="696464"/>
                </a:solidFill>
              </a:rPr>
              <a:pPr/>
              <a:t>9/22/2015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CA2-7713-41EB-A025-EE0E63E4C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951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DAB8-EBFD-411F-81CD-81D9FF5DB24D}" type="datetimeFigureOut">
              <a:rPr lang="en-US" smtClean="0">
                <a:solidFill>
                  <a:srgbClr val="696464"/>
                </a:solidFill>
              </a:rPr>
              <a:pPr/>
              <a:t>9/22/2015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A1DCA2-7713-41EB-A025-EE0E63E4C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78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43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54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31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9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12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0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7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EDE1D-57A4-418C-BBE7-0B58225FF8C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9/22/2015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DDA59-3FCA-4555-BF1D-680E8EA104B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0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C4DAB8-EBFD-411F-81CD-81D9FF5DB24D}" type="datetimeFigureOut">
              <a:rPr lang="en-US" smtClean="0">
                <a:solidFill>
                  <a:srgbClr val="696464"/>
                </a:solidFill>
              </a:rPr>
              <a:pPr/>
              <a:t>9/22/2015</a:t>
            </a:fld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5A1DCA2-7713-41EB-A025-EE0E63E4C5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7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arthsharenc.org/" TargetMode="External"/><Relationship Id="rId3" Type="http://schemas.openxmlformats.org/officeDocument/2006/relationships/hyperlink" Target="http://www.johnavery.org/" TargetMode="External"/><Relationship Id="rId7" Type="http://schemas.openxmlformats.org/officeDocument/2006/relationships/hyperlink" Target="http://www.durhamcrisisresponse.org/" TargetMode="External"/><Relationship Id="rId2" Type="http://schemas.openxmlformats.org/officeDocument/2006/relationships/hyperlink" Target="http://www.durhamrescuemission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alvationarmycarolinas.org/durham/boys-and-girls-club/" TargetMode="External"/><Relationship Id="rId11" Type="http://schemas.openxmlformats.org/officeDocument/2006/relationships/hyperlink" Target="http://www.unitedwaytriangle.org/" TargetMode="External"/><Relationship Id="rId5" Type="http://schemas.openxmlformats.org/officeDocument/2006/relationships/hyperlink" Target="http://www.seniorpharmassist.org/" TargetMode="External"/><Relationship Id="rId10" Type="http://schemas.openxmlformats.org/officeDocument/2006/relationships/hyperlink" Target="http://www.dcslnc.org/" TargetMode="External"/><Relationship Id="rId4" Type="http://schemas.openxmlformats.org/officeDocument/2006/relationships/hyperlink" Target="http://www.exchangefamilycenter.org/" TargetMode="External"/><Relationship Id="rId9" Type="http://schemas.openxmlformats.org/officeDocument/2006/relationships/hyperlink" Target="http://www.toxicfreenc.org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cstallcup@dcslnc.org" TargetMode="External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durhamcountycares.org/#!employees/c1ghi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dcslnc.org/" TargetMode="Externa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382" y="357809"/>
            <a:ext cx="2914800" cy="2209112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/>
        </p:nvSpPr>
        <p:spPr>
          <a:xfrm>
            <a:off x="747132" y="2743995"/>
            <a:ext cx="109504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0"/>
                <a:solidFill>
                  <a:srgbClr val="5B9BD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2015 Durham County Cares Campaign</a:t>
            </a:r>
          </a:p>
          <a:p>
            <a:pPr algn="ctr"/>
            <a:r>
              <a:rPr lang="en-US" sz="44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Recipient Organization Presentations</a:t>
            </a:r>
          </a:p>
          <a:p>
            <a:pPr algn="ctr"/>
            <a:r>
              <a:rPr lang="en-US" sz="44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Thursday, September 17, 2015</a:t>
            </a:r>
          </a:p>
        </p:txBody>
      </p:sp>
    </p:spTree>
    <p:extLst>
      <p:ext uri="{BB962C8B-B14F-4D97-AF65-F5344CB8AC3E}">
        <p14:creationId xmlns:p14="http://schemas.microsoft.com/office/powerpoint/2010/main" val="175258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/>
              <a:t>Statistics:</a:t>
            </a:r>
            <a:br>
              <a:rPr lang="en-US" sz="3600" dirty="0"/>
            </a:br>
            <a:r>
              <a:rPr lang="en-US" sz="3600" dirty="0"/>
              <a:t>Durham Center for Senior Life, July 2015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/>
              <a:t>Senior </a:t>
            </a:r>
            <a:r>
              <a:rPr lang="en-US" b="1" dirty="0" smtClean="0"/>
              <a:t>Center/satellite centers</a:t>
            </a:r>
            <a:r>
              <a:rPr lang="en-US" dirty="0" smtClean="0"/>
              <a:t>:  </a:t>
            </a:r>
          </a:p>
          <a:p>
            <a:pPr marL="594360" lvl="2" indent="0">
              <a:buNone/>
            </a:pP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800+ participants in fitness/exercise classes/entertainment/arts/education/social events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Congregate </a:t>
            </a:r>
            <a:r>
              <a:rPr lang="en-US" b="1" dirty="0"/>
              <a:t>meal sites </a:t>
            </a:r>
            <a:r>
              <a:rPr lang="en-US" sz="1900" dirty="0"/>
              <a:t>(JFK Towers, WD Hill Parks and Recreation Center, Little River Community Center in Bahama):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Served 1,960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+ hot meals to 120+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seniors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b="1" dirty="0"/>
              <a:t>Family Caregiver Respite </a:t>
            </a:r>
            <a:r>
              <a:rPr lang="en-US" b="1" dirty="0" smtClean="0"/>
              <a:t>Program:</a:t>
            </a:r>
          </a:p>
          <a:p>
            <a:pPr marL="0" indent="0">
              <a:buNone/>
            </a:pPr>
            <a:r>
              <a:rPr lang="en-US" b="1" dirty="0" smtClean="0"/>
              <a:t>       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Served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over 30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caregivers 10-13 hours each monthly of 	respite 	(plus monthly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support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group)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71596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Statistics, Durham Center for Senior Life, July 2015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762000"/>
            <a:ext cx="7772400" cy="52578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5100" b="1" dirty="0"/>
              <a:t>Information and Assistance</a:t>
            </a:r>
            <a:r>
              <a:rPr lang="en-US" dirty="0"/>
              <a:t>: </a:t>
            </a:r>
            <a:endParaRPr lang="en-US" dirty="0" smtClean="0"/>
          </a:p>
          <a:p>
            <a:pPr marL="320040" lvl="1" indent="0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Served 500+ seniors needing referrals/resources (housing, utilities, clothing, food, medical, weatherization, legal, </a:t>
            </a:r>
            <a:r>
              <a:rPr lang="en-US" sz="3800" dirty="0" err="1">
                <a:solidFill>
                  <a:schemeClr val="accent1">
                    <a:lumMod val="75000"/>
                  </a:schemeClr>
                </a:solidFill>
              </a:rPr>
              <a:t>etc</a:t>
            </a: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320040" lvl="1" indent="0">
              <a:buNone/>
            </a:pPr>
            <a:endParaRPr lang="en-US" sz="3800" dirty="0">
              <a:solidFill>
                <a:srgbClr val="00B050"/>
              </a:solidFill>
            </a:endParaRPr>
          </a:p>
          <a:p>
            <a:pPr lvl="0"/>
            <a:r>
              <a:rPr lang="en-US" sz="5100" b="1" dirty="0"/>
              <a:t>Options Counseling</a:t>
            </a:r>
            <a:r>
              <a:rPr lang="en-US" sz="3800" dirty="0"/>
              <a:t>:  </a:t>
            </a:r>
          </a:p>
          <a:p>
            <a:pPr marL="320040" lvl="1" indent="0"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Providing support to seniors and families who are going through a transitional phase of life:  retirement, new diagnosis, change in ability to care for self, looking at relocating, etc.</a:t>
            </a:r>
          </a:p>
          <a:p>
            <a:pPr marL="320040" lvl="1" indent="0">
              <a:buNone/>
            </a:pPr>
            <a:endParaRPr lang="en-US" sz="3800" dirty="0"/>
          </a:p>
          <a:p>
            <a:pPr lvl="0"/>
            <a:r>
              <a:rPr lang="en-US" sz="5100" b="1" dirty="0"/>
              <a:t>Adult Day Health:  (</a:t>
            </a:r>
            <a:r>
              <a:rPr lang="en-US" sz="5100" dirty="0"/>
              <a:t>provides daycare for up to 60 participants)</a:t>
            </a:r>
          </a:p>
          <a:p>
            <a:pPr marL="320040" lvl="1" indent="0"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Currently serving 46; providing recreation/social stimulation; education/intellectual stimulation; health promotion/wellness; culture/creativity; music therapy</a:t>
            </a:r>
          </a:p>
          <a:p>
            <a:pPr marL="320040" lvl="1" indent="0">
              <a:buNone/>
            </a:pPr>
            <a:endParaRPr lang="en-US" sz="3800" dirty="0">
              <a:solidFill>
                <a:srgbClr val="00B050"/>
              </a:solidFill>
            </a:endParaRPr>
          </a:p>
          <a:p>
            <a:pPr lvl="0"/>
            <a:r>
              <a:rPr lang="en-US" sz="5100" b="1" dirty="0"/>
              <a:t>Transportation</a:t>
            </a:r>
            <a:r>
              <a:rPr lang="en-US" sz="3800" dirty="0"/>
              <a:t>:</a:t>
            </a:r>
          </a:p>
          <a:p>
            <a:pPr marL="0" indent="0">
              <a:buNone/>
            </a:pPr>
            <a:r>
              <a:rPr lang="en-US" sz="3800" dirty="0"/>
              <a:t>       </a:t>
            </a: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Provided 722 trips to 36 seniors to and from our congregate meal sites</a:t>
            </a:r>
          </a:p>
          <a:p>
            <a:pPr marL="0" indent="0"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       Provided transportation to/from facility for 10 seniors in Adult Day Health program</a:t>
            </a:r>
          </a:p>
          <a:p>
            <a:pPr marL="0" indent="0"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       Provided transportation to 18 seniors over 65 years of age to/from employment</a:t>
            </a:r>
          </a:p>
          <a:p>
            <a:pPr marL="0" indent="0">
              <a:buNone/>
            </a:pPr>
            <a:r>
              <a:rPr lang="en-US" sz="3800" dirty="0">
                <a:solidFill>
                  <a:schemeClr val="accent1">
                    <a:lumMod val="75000"/>
                  </a:schemeClr>
                </a:solidFill>
              </a:rPr>
              <a:t>       Provided bus training to over 25 seniors wanting to utilize public transportation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8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85331"/>
            <a:ext cx="5029200" cy="5029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Senior Center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 descr="P:\Photo\2013\Misc. United Way\ADH 0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1409677"/>
            <a:ext cx="1905000" cy="231843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 descr="P:\Photo\2013\Misc. United Way\ADH 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6072" y="3852080"/>
            <a:ext cx="2001955" cy="2667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53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Senior-server01\sandbox\Photo\2012\Golden Genies at Stagville 6-9-12\100_0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"/>
            <a:ext cx="3114422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P:\Photo\2013\Misc. United Way\8-22-13 0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76582" y="4031207"/>
            <a:ext cx="4038600" cy="2362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Content Placeholder 3" descr="P:\Photo\2013\Misc. United Way\ADH 015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609600"/>
            <a:ext cx="4071582" cy="3048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0"/>
            <a:ext cx="3860800" cy="268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2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68362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Senior Center Special Events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7" name="Content Placeholder 6" descr="P:\Photo\2012\Festival of Health 5-31-12\Festival of Health 5-31-12_14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9904" y="1311634"/>
            <a:ext cx="3753196" cy="249381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2" descr="P:\Photo\2012\Vetrans Event 2012\DCSL_Veterans_Day_11_8_12_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311635"/>
            <a:ext cx="3429000" cy="2493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114801"/>
            <a:ext cx="5943600" cy="257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22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57200"/>
            <a:ext cx="4038600" cy="33528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457200"/>
            <a:ext cx="3365395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962400"/>
            <a:ext cx="6413394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0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FFC000"/>
                </a:solidFill>
              </a:rPr>
              <a:t>	       Special Events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971800"/>
            <a:ext cx="3505200" cy="3581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352800"/>
            <a:ext cx="3733800" cy="3200400"/>
          </a:xfrm>
          <a:prstGeom prst="rect">
            <a:avLst/>
          </a:prstGeom>
        </p:spPr>
      </p:pic>
      <p:pic>
        <p:nvPicPr>
          <p:cNvPr id="2050" name="Picture 2" descr="P:\Photo\2012\Halloween Party 2012\100_073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6300" y="274638"/>
            <a:ext cx="17145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74638"/>
            <a:ext cx="6096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5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8229600" cy="20574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Health Promotion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Managing Chronic Health Problems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38400" y="2590800"/>
            <a:ext cx="77724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Walk With Ease</a:t>
            </a:r>
          </a:p>
          <a:p>
            <a:r>
              <a:rPr lang="en-US" dirty="0" smtClean="0"/>
              <a:t>Matter of Balance</a:t>
            </a:r>
          </a:p>
          <a:p>
            <a:r>
              <a:rPr lang="en-US" dirty="0" smtClean="0"/>
              <a:t>Fit For Life</a:t>
            </a:r>
          </a:p>
          <a:p>
            <a:r>
              <a:rPr lang="en-US" dirty="0" smtClean="0"/>
              <a:t>Chronic Disease Self Management</a:t>
            </a:r>
          </a:p>
          <a:p>
            <a:r>
              <a:rPr lang="en-US" dirty="0" smtClean="0"/>
              <a:t>Otago</a:t>
            </a:r>
          </a:p>
          <a:p>
            <a:r>
              <a:rPr lang="en-US" dirty="0" smtClean="0"/>
              <a:t>Geri Fit</a:t>
            </a:r>
          </a:p>
          <a:p>
            <a:r>
              <a:rPr lang="en-US" dirty="0" smtClean="0"/>
              <a:t>Taking Off Pounds Sensibly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13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Travel Training, Job Access Reverse Commute, and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" name="Picture 2" descr="P:\Photo\2012\Bull City Golden Riders\State Fair 10_16_12\100_0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76400"/>
            <a:ext cx="36576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6670343" y="1417638"/>
            <a:ext cx="3505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FFC000"/>
                </a:solidFill>
                <a:latin typeface="Franklin Gothic Book"/>
              </a:rPr>
              <a:t>Transportation services are provided to seniors and disabled citizens to and from DCSL facilities</a:t>
            </a:r>
          </a:p>
        </p:txBody>
      </p:sp>
      <p:pic>
        <p:nvPicPr>
          <p:cNvPr id="7" name="Picture 3" descr="P:\Photo\2013\Misc. United Way\9-4-13 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4038600"/>
            <a:ext cx="36576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8809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Congregate Nutrition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77724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Satellite centers provide nutritional meals:</a:t>
            </a:r>
          </a:p>
          <a:p>
            <a:pPr>
              <a:buNone/>
            </a:pPr>
            <a:endParaRPr lang="en-US" b="1" dirty="0" smtClean="0"/>
          </a:p>
          <a:p>
            <a:pPr lvl="1"/>
            <a:r>
              <a:rPr lang="en-US" sz="2800" dirty="0"/>
              <a:t>JFK Towers, located in a senior housing community</a:t>
            </a:r>
          </a:p>
          <a:p>
            <a:pPr marL="320040" lvl="1" indent="0">
              <a:buNone/>
            </a:pPr>
            <a:r>
              <a:rPr lang="en-US" sz="2800" dirty="0"/>
              <a:t> </a:t>
            </a:r>
          </a:p>
          <a:p>
            <a:pPr lvl="1"/>
            <a:r>
              <a:rPr lang="en-US" sz="2800" dirty="0"/>
              <a:t>W.D. Hill Center, located in a Durham Parks and Recreation facility </a:t>
            </a:r>
          </a:p>
          <a:p>
            <a:pPr marL="320040" lvl="1" indent="0">
              <a:buNone/>
            </a:pPr>
            <a:endParaRPr lang="en-US" sz="2800" dirty="0"/>
          </a:p>
          <a:p>
            <a:pPr lvl="1"/>
            <a:r>
              <a:rPr lang="en-US" sz="2800" dirty="0"/>
              <a:t>Little River Community Center, located in a rural site in Bahama</a:t>
            </a:r>
          </a:p>
        </p:txBody>
      </p:sp>
    </p:spTree>
    <p:extLst>
      <p:ext uri="{BB962C8B-B14F-4D97-AF65-F5344CB8AC3E}">
        <p14:creationId xmlns:p14="http://schemas.microsoft.com/office/powerpoint/2010/main" val="99685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" y="39757"/>
            <a:ext cx="10515600" cy="74212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rgbClr val="1496D0"/>
                </a:solidFill>
              </a:rPr>
              <a:t>2015 Durham </a:t>
            </a:r>
            <a:r>
              <a:rPr lang="en-US" sz="3600" b="1" dirty="0">
                <a:solidFill>
                  <a:srgbClr val="1496D0"/>
                </a:solidFill>
              </a:rPr>
              <a:t>County Cares </a:t>
            </a:r>
            <a:r>
              <a:rPr lang="en-US" sz="3600" b="1" dirty="0" smtClean="0">
                <a:solidFill>
                  <a:srgbClr val="1496D0"/>
                </a:solidFill>
              </a:rPr>
              <a:t>Recipient Organizations</a:t>
            </a:r>
            <a:endParaRPr lang="en-US" sz="36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1444487" y="622850"/>
          <a:ext cx="8839200" cy="6082936"/>
        </p:xfrm>
        <a:graphic>
          <a:graphicData uri="http://schemas.openxmlformats.org/drawingml/2006/table">
            <a:tbl>
              <a:tblPr firstRow="1" firstCol="1" bandRow="1"/>
              <a:tblGrid>
                <a:gridCol w="8839200"/>
              </a:tblGrid>
              <a:tr h="4563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Community &amp; Family Prosperity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2"/>
                        </a:rPr>
                        <a:t>Durham Rescue Mission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John Avery Boys &amp; Girls Club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92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 &amp; Well-Being for All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Exchange Family Center/Exchange Clubs' Child Abuse Prevention Center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Senior PharmAssist, Inc.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0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Safe &amp; Secure Community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6"/>
                        </a:rPr>
                        <a:t>Salvation Army Boys &amp; Girls Club of Durham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7"/>
                        </a:rPr>
                        <a:t>Durham Crisis Response Center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0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Environmental Stewardship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8"/>
                        </a:rPr>
                        <a:t>Environmental Federation of North Carolina DBA: EarthShare North Carolina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Toxic Free NC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0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1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Miscellaneous/Multiple Area Services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Durham Center for Senior Life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9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u="sng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11"/>
                        </a:rPr>
                        <a:t>United Way of the Greater Triangle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607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:\Photo\2013\Misc. United Way\9-4-13 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838200"/>
            <a:ext cx="3810000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59" name="Picture 3" descr="P:\Photo\2013\Misc. United Way\9-4-13 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600200"/>
            <a:ext cx="39370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083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b="1" dirty="0">
                <a:solidFill>
                  <a:srgbClr val="FFC000"/>
                </a:solidFill>
              </a:rPr>
              <a:t>Senior Support Services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17638"/>
            <a:ext cx="3987800" cy="262096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857234" y="1447800"/>
            <a:ext cx="8353566" cy="5211762"/>
          </a:xfrm>
        </p:spPr>
        <p:txBody>
          <a:bodyPr/>
          <a:lstStyle/>
          <a:p>
            <a:r>
              <a:rPr lang="en-US" dirty="0" smtClean="0"/>
              <a:t>Information and Options Counseling</a:t>
            </a:r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Family Caregiver Respite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Fans, food pantry, legal aide, utilities,</a:t>
            </a:r>
          </a:p>
          <a:p>
            <a:pPr marL="0" indent="0">
              <a:buNone/>
            </a:pPr>
            <a:r>
              <a:rPr lang="en-US" dirty="0" smtClean="0"/>
              <a:t>Housing, weatherization, taxes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80" y="3048000"/>
            <a:ext cx="3683000" cy="1981200"/>
          </a:xfrm>
          <a:prstGeom prst="rect">
            <a:avLst/>
          </a:prstGeom>
        </p:spPr>
      </p:pic>
      <p:pic>
        <p:nvPicPr>
          <p:cNvPr id="9" name="Picture 2" descr="P:\Photo\2011\Fan Relief\FanP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267200"/>
            <a:ext cx="3733800" cy="21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09146331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C000"/>
                </a:solidFill>
              </a:rPr>
              <a:t>Adult Day Health Center</a:t>
            </a:r>
            <a:br>
              <a:rPr lang="en-US" sz="3200" b="1" dirty="0">
                <a:solidFill>
                  <a:srgbClr val="FFC000"/>
                </a:solidFill>
              </a:rPr>
            </a:br>
            <a:r>
              <a:rPr lang="en-US" sz="2400" b="1" dirty="0">
                <a:solidFill>
                  <a:srgbClr val="FFC000"/>
                </a:solidFill>
              </a:rPr>
              <a:t>For adults who need supervised care throughout the day</a:t>
            </a:r>
            <a:endParaRPr lang="en-US" sz="3200" b="1" dirty="0">
              <a:solidFill>
                <a:srgbClr val="FFC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2438400" y="1417638"/>
            <a:ext cx="7772400" cy="460216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*Full-time supervision	     *Medical supervision/monitoring</a:t>
            </a:r>
          </a:p>
          <a:p>
            <a:pPr marL="0" indent="0">
              <a:buNone/>
            </a:pPr>
            <a:r>
              <a:rPr lang="en-US" dirty="0" smtClean="0"/>
              <a:t>*Personalized care/attention     *USDA approved meals/snacks</a:t>
            </a:r>
          </a:p>
          <a:p>
            <a:pPr marL="0" indent="0">
              <a:buNone/>
            </a:pPr>
            <a:r>
              <a:rPr lang="en-US" dirty="0" smtClean="0"/>
              <a:t>*Assistance with care/mobility  *Geriatric exercise, fellowship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08" y="2819400"/>
            <a:ext cx="7989392" cy="38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6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Adult Day Care and Respite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*Music in My Mind    *Arts and Crafts     *Bingo     *Singing</a:t>
            </a:r>
          </a:p>
          <a:p>
            <a:pPr marL="0" indent="0">
              <a:buNone/>
            </a:pPr>
            <a:r>
              <a:rPr lang="en-US" dirty="0" smtClean="0"/>
              <a:t>*Cognitive Games     *Karaoke     *Sports     *Movies</a:t>
            </a:r>
          </a:p>
          <a:p>
            <a:pPr marL="0" indent="0">
              <a:buNone/>
            </a:pPr>
            <a:r>
              <a:rPr lang="en-US" dirty="0" smtClean="0"/>
              <a:t>*Rest and Relaxation     *Theater Arts     *Nature Programs</a:t>
            </a:r>
          </a:p>
          <a:p>
            <a:pPr marL="0" indent="0">
              <a:buNone/>
            </a:pPr>
            <a:r>
              <a:rPr lang="en-US" dirty="0" smtClean="0"/>
              <a:t>*Gardening     *Reading     *Reminiscing     *Dancing</a:t>
            </a:r>
          </a:p>
          <a:p>
            <a:pPr marL="0" indent="0">
              <a:buNone/>
            </a:pPr>
            <a:r>
              <a:rPr lang="en-US" dirty="0" smtClean="0"/>
              <a:t>*Chair Yoga     *Intergenerational programs</a:t>
            </a:r>
            <a:endParaRPr lang="en-US" dirty="0"/>
          </a:p>
        </p:txBody>
      </p:sp>
      <p:pic>
        <p:nvPicPr>
          <p:cNvPr id="4" name="Picture 2" descr="\\Senior-server01\sandbox\Photo\2013\Misc.ADH\8-22-13 02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810000" y="3886200"/>
            <a:ext cx="47244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532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		Volunteers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95401"/>
            <a:ext cx="8229600" cy="4419601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4800" dirty="0"/>
              <a:t>Contribute 400+ hours weekly</a:t>
            </a:r>
          </a:p>
        </p:txBody>
      </p:sp>
      <p:pic>
        <p:nvPicPr>
          <p:cNvPr id="4" name="Picture 3" descr="P:\Photo\2013\Volunteers\8-30-13 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663020"/>
            <a:ext cx="2514600" cy="2209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Content Placeholder 3" descr="ADH 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1" y="2604614"/>
            <a:ext cx="1753985" cy="233587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Content Placeholder 3" descr="P:\Photo\2013\Volunteers\8-30-13 006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2604614"/>
            <a:ext cx="28194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1396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C000"/>
                </a:solidFill>
              </a:rPr>
              <a:t>VOLUNTEERS</a:t>
            </a:r>
          </a:p>
        </p:txBody>
      </p:sp>
      <p:pic>
        <p:nvPicPr>
          <p:cNvPr id="4" name="Content Placeholder 3" descr="P:\Photo\2013\Volunteers\8-30-13 006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371600"/>
            <a:ext cx="28194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P:\Photo\2013\Volunteers\8-30-13 00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1371600"/>
            <a:ext cx="3162300" cy="231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P:\Photo\2013\Volunteers\9-4-13 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191000"/>
            <a:ext cx="3124200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7159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22"/>
          <p:cNvSpPr/>
          <p:nvPr/>
        </p:nvSpPr>
        <p:spPr>
          <a:xfrm>
            <a:off x="9041677" y="1590733"/>
            <a:ext cx="528174" cy="16900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Parallelogram 17"/>
          <p:cNvSpPr/>
          <p:nvPr/>
        </p:nvSpPr>
        <p:spPr>
          <a:xfrm>
            <a:off x="4459515" y="4202669"/>
            <a:ext cx="3693885" cy="432959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9"/>
            <a:ext cx="7772400" cy="95962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+mn-lt"/>
              </a:rPr>
              <a:t>Community Partnerships</a:t>
            </a:r>
            <a:endParaRPr lang="en-US" b="1" dirty="0">
              <a:solidFill>
                <a:srgbClr val="FFC000"/>
              </a:solidFill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351" y="3110142"/>
            <a:ext cx="731520" cy="818804"/>
          </a:xfrm>
        </p:spPr>
      </p:pic>
      <p:grpSp>
        <p:nvGrpSpPr>
          <p:cNvPr id="10" name="Group 9"/>
          <p:cNvGrpSpPr/>
          <p:nvPr/>
        </p:nvGrpSpPr>
        <p:grpSpPr>
          <a:xfrm>
            <a:off x="2209800" y="1752600"/>
            <a:ext cx="8229600" cy="553998"/>
            <a:chOff x="381000" y="1981200"/>
            <a:chExt cx="8229600" cy="6134971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1981200"/>
              <a:ext cx="3733800" cy="44308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F89C49"/>
                </a:buClr>
                <a:buFont typeface="Arial" panose="020B0604020202020204" pitchFamily="34" charset="0"/>
                <a:buChar char="•"/>
              </a:pPr>
              <a:endParaRPr lang="en-US" sz="20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95800" y="1981200"/>
              <a:ext cx="4114800" cy="61349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150000"/>
                </a:lnSpc>
                <a:buClr>
                  <a:srgbClr val="F89C49"/>
                </a:buClr>
                <a:buSzPct val="100000"/>
                <a:buFont typeface="Arial" panose="020B0604020202020204" pitchFamily="34" charset="0"/>
                <a:buChar char="•"/>
              </a:pPr>
              <a:endParaRPr lang="en-US" sz="200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21" y="4637672"/>
            <a:ext cx="1523999" cy="11840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74" y="2657480"/>
            <a:ext cx="1219200" cy="1188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896" y="3426334"/>
            <a:ext cx="1155214" cy="11456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78380" y="1817020"/>
            <a:ext cx="306324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Triangle J Area Agency on Aging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38800" y="2462641"/>
            <a:ext cx="3200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56251"/>
                </a:solidFill>
              </a:rPr>
              <a:t>Durham Parks and Recreation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05000" y="4202668"/>
            <a:ext cx="1752601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UNC-Chapel Hill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68204" y="2379439"/>
            <a:ext cx="1254034" cy="9050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Durham Partnerships for Seniors</a:t>
            </a:r>
          </a:p>
        </p:txBody>
      </p:sp>
      <p:sp>
        <p:nvSpPr>
          <p:cNvPr id="15" name="Oval 14"/>
          <p:cNvSpPr/>
          <p:nvPr/>
        </p:nvSpPr>
        <p:spPr>
          <a:xfrm>
            <a:off x="6324600" y="1411081"/>
            <a:ext cx="1752600" cy="914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Duke University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6421481" y="4845723"/>
            <a:ext cx="1752600" cy="634371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NCCU</a:t>
            </a:r>
          </a:p>
        </p:txBody>
      </p:sp>
      <p:pic>
        <p:nvPicPr>
          <p:cNvPr id="1026" name="Picture 2" descr="http://0.gravatar.com/avatar/6edaa5895668ee4af95aab45fecd2448?s=64&amp;d=http%3A%2F%2F0.gravatar.com%2Favatar%2Fad516503a11cd5ca435acc9bb6523536%3Fs%3D64&amp;r=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27" y="4750394"/>
            <a:ext cx="973703" cy="117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876800" y="42026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Community Resource Connections</a:t>
            </a:r>
          </a:p>
          <a:p>
            <a:r>
              <a:rPr lang="en-US" dirty="0">
                <a:solidFill>
                  <a:prstClr val="black"/>
                </a:solidFill>
              </a:rPr>
              <a:t>                    Durham County</a:t>
            </a:r>
          </a:p>
        </p:txBody>
      </p:sp>
      <p:sp>
        <p:nvSpPr>
          <p:cNvPr id="19" name="Flowchart: Decision 18"/>
          <p:cNvSpPr/>
          <p:nvPr/>
        </p:nvSpPr>
        <p:spPr>
          <a:xfrm>
            <a:off x="4832532" y="6006322"/>
            <a:ext cx="1525448" cy="762000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Head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Start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60181" y="1417639"/>
            <a:ext cx="461665" cy="163457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Legal Aid of NC</a:t>
            </a:r>
          </a:p>
        </p:txBody>
      </p:sp>
      <p:sp>
        <p:nvSpPr>
          <p:cNvPr id="22" name="Flowchart: Decision 21"/>
          <p:cNvSpPr/>
          <p:nvPr/>
        </p:nvSpPr>
        <p:spPr>
          <a:xfrm>
            <a:off x="3352801" y="3519606"/>
            <a:ext cx="3352800" cy="589792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black"/>
                </a:solidFill>
              </a:rPr>
              <a:t>City of Durham Police Department</a:t>
            </a:r>
          </a:p>
        </p:txBody>
      </p:sp>
      <p:sp>
        <p:nvSpPr>
          <p:cNvPr id="24" name="Isosceles Triangle 23"/>
          <p:cNvSpPr/>
          <p:nvPr/>
        </p:nvSpPr>
        <p:spPr>
          <a:xfrm>
            <a:off x="9010626" y="609600"/>
            <a:ext cx="1352574" cy="774011"/>
          </a:xfrm>
          <a:prstGeom prst="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RSVP</a:t>
            </a:r>
          </a:p>
        </p:txBody>
      </p:sp>
      <p:sp>
        <p:nvSpPr>
          <p:cNvPr id="3" name="Rectangle 2"/>
          <p:cNvSpPr/>
          <p:nvPr/>
        </p:nvSpPr>
        <p:spPr>
          <a:xfrm>
            <a:off x="6669313" y="5562600"/>
            <a:ext cx="1543958" cy="533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Rotary of Durham</a:t>
            </a:r>
          </a:p>
        </p:txBody>
      </p:sp>
      <p:sp>
        <p:nvSpPr>
          <p:cNvPr id="25" name="7-Point Star 24"/>
          <p:cNvSpPr/>
          <p:nvPr/>
        </p:nvSpPr>
        <p:spPr>
          <a:xfrm>
            <a:off x="4459514" y="4797031"/>
            <a:ext cx="1484086" cy="1077540"/>
          </a:xfrm>
          <a:prstGeom prst="star7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Ninth Street Bakery</a:t>
            </a:r>
          </a:p>
        </p:txBody>
      </p:sp>
      <p:sp>
        <p:nvSpPr>
          <p:cNvPr id="26" name="Oval 25"/>
          <p:cNvSpPr/>
          <p:nvPr/>
        </p:nvSpPr>
        <p:spPr>
          <a:xfrm>
            <a:off x="5410200" y="246350"/>
            <a:ext cx="2895600" cy="53821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Food Bank of Central &amp; Eastern NC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898135" y="1129387"/>
            <a:ext cx="1600200" cy="606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Durham County Cares</a:t>
            </a:r>
          </a:p>
        </p:txBody>
      </p:sp>
      <p:sp>
        <p:nvSpPr>
          <p:cNvPr id="28" name="Isosceles Triangle 27"/>
          <p:cNvSpPr/>
          <p:nvPr/>
        </p:nvSpPr>
        <p:spPr>
          <a:xfrm>
            <a:off x="2898136" y="4317328"/>
            <a:ext cx="2162489" cy="208347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</a:rPr>
              <a:t>Triangle Community Foundation</a:t>
            </a:r>
          </a:p>
        </p:txBody>
      </p:sp>
      <p:sp>
        <p:nvSpPr>
          <p:cNvPr id="29" name="Oval 28"/>
          <p:cNvSpPr/>
          <p:nvPr/>
        </p:nvSpPr>
        <p:spPr>
          <a:xfrm>
            <a:off x="8292378" y="5829300"/>
            <a:ext cx="184222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Durham Merchants</a:t>
            </a:r>
          </a:p>
          <a:p>
            <a:pPr algn="ctr"/>
            <a:r>
              <a:rPr lang="en-US" dirty="0">
                <a:solidFill>
                  <a:prstClr val="white"/>
                </a:solidFill>
              </a:rPr>
              <a:t>Association</a:t>
            </a:r>
          </a:p>
        </p:txBody>
      </p:sp>
    </p:spTree>
    <p:extLst>
      <p:ext uri="{BB962C8B-B14F-4D97-AF65-F5344CB8AC3E}">
        <p14:creationId xmlns:p14="http://schemas.microsoft.com/office/powerpoint/2010/main" val="36234609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3124200"/>
            <a:ext cx="7315200" cy="2514600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	406 </a:t>
            </a:r>
            <a:r>
              <a:rPr lang="en-US" sz="4000" dirty="0" err="1"/>
              <a:t>Rigsbee</a:t>
            </a:r>
            <a:r>
              <a:rPr lang="en-US" sz="4000" dirty="0"/>
              <a:t> Avenue </a:t>
            </a:r>
          </a:p>
          <a:p>
            <a:r>
              <a:rPr lang="en-US" sz="4000" dirty="0"/>
              <a:t>Durham, NC 27712</a:t>
            </a:r>
          </a:p>
          <a:p>
            <a:r>
              <a:rPr lang="en-US" sz="4000" dirty="0"/>
              <a:t>919-688-8247</a:t>
            </a:r>
          </a:p>
          <a:p>
            <a:r>
              <a:rPr lang="en-US" sz="4000" dirty="0"/>
              <a:t>www.dcslnc.org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371601"/>
            <a:ext cx="7772400" cy="1523999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Durham Center for Senior Life</a:t>
            </a:r>
            <a:endParaRPr lang="en-US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819400" y="3581400"/>
            <a:ext cx="6400800" cy="2438400"/>
          </a:xfrm>
        </p:spPr>
        <p:txBody>
          <a:bodyPr>
            <a:normAutofit fontScale="32500" lnSpcReduction="20000"/>
          </a:bodyPr>
          <a:lstStyle/>
          <a:p>
            <a:r>
              <a:rPr lang="en-US" sz="12800" b="1" dirty="0">
                <a:solidFill>
                  <a:schemeClr val="tx2">
                    <a:lumMod val="75000"/>
                  </a:schemeClr>
                </a:solidFill>
              </a:rPr>
              <a:t>Cathy Stallcup, Executive Director</a:t>
            </a:r>
          </a:p>
          <a:p>
            <a:r>
              <a:rPr lang="en-US" sz="12800" b="1" dirty="0">
                <a:solidFill>
                  <a:schemeClr val="tx2">
                    <a:lumMod val="75000"/>
                  </a:schemeClr>
                </a:solidFill>
                <a:hlinkClick r:id="rId2"/>
              </a:rPr>
              <a:t>cstallcup@dcslnc.org</a:t>
            </a:r>
            <a:endParaRPr lang="en-US" sz="1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2800" b="1" dirty="0">
                <a:solidFill>
                  <a:schemeClr val="tx2">
                    <a:lumMod val="75000"/>
                  </a:schemeClr>
                </a:solidFill>
              </a:rPr>
              <a:t>(919) 688-8247 X 106</a:t>
            </a:r>
          </a:p>
          <a:p>
            <a:endParaRPr lang="en-US" sz="128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CONTACT US: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 descr="DCSL Logo 6_B_10 cop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81000"/>
            <a:ext cx="20574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27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976" y="85966"/>
            <a:ext cx="4565904" cy="403722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52335" y="4123186"/>
            <a:ext cx="10737980" cy="2663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  <a:hlinkClick r:id="rId4"/>
              </a:rPr>
              <a:t>CLICK HERE</a:t>
            </a:r>
            <a:endParaRPr lang="en-US" sz="9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en-US" sz="9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TO DONATE </a:t>
            </a:r>
            <a:r>
              <a:rPr lang="en-US" sz="9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NOW</a:t>
            </a:r>
          </a:p>
        </p:txBody>
      </p:sp>
    </p:spTree>
    <p:extLst>
      <p:ext uri="{BB962C8B-B14F-4D97-AF65-F5344CB8AC3E}">
        <p14:creationId xmlns:p14="http://schemas.microsoft.com/office/powerpoint/2010/main" val="336312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203" y="0"/>
            <a:ext cx="9144000" cy="3216535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1496D0"/>
                </a:solidFill>
              </a:rPr>
              <a:t>Durham Center for Senior Life</a:t>
            </a:r>
            <a:endParaRPr lang="en-US" sz="9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702" y="3653755"/>
            <a:ext cx="2941002" cy="290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7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590800" y="3886200"/>
            <a:ext cx="6705600" cy="2438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Durham Center for Senior Life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406 Rigsbee Avenue Suite 202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Durham, NC  27701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(919) 688-8247 </a:t>
            </a:r>
          </a:p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www.dcslnc.org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5" descr="DCSL Logo 6_B_10 copy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762001"/>
            <a:ext cx="2743200" cy="25622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6" name="Picture 2" descr="http://www.interactivitymarketing.com/wp-content/uploads/2013/04/new-facebook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1" y="5562600"/>
            <a:ext cx="457199" cy="45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462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</a:rPr>
              <a:t>History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52600" y="914400"/>
            <a:ext cx="8610600" cy="5943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      </a:t>
            </a:r>
          </a:p>
          <a:p>
            <a:pPr algn="ctr"/>
            <a:r>
              <a:rPr lang="en-US" sz="2900" dirty="0"/>
              <a:t> Founded in 1949:  Golden Age Society, providing neighborhood clubs</a:t>
            </a:r>
          </a:p>
          <a:p>
            <a:pPr algn="ctr"/>
            <a:r>
              <a:rPr lang="en-US" sz="2900" dirty="0"/>
              <a:t>Received first Older Americans Act grant,1966 </a:t>
            </a:r>
          </a:p>
          <a:p>
            <a:pPr algn="ctr"/>
            <a:r>
              <a:rPr lang="en-US" sz="2900" dirty="0"/>
              <a:t>changed name,1968:  Council for Senior Citizens </a:t>
            </a:r>
          </a:p>
          <a:p>
            <a:pPr marL="0" indent="0" algn="ctr">
              <a:buNone/>
            </a:pPr>
            <a:endParaRPr lang="en-US" sz="2900" dirty="0"/>
          </a:p>
          <a:p>
            <a:pPr algn="ctr"/>
            <a:r>
              <a:rPr lang="en-US" sz="2900" dirty="0"/>
              <a:t>‘Home’ provided 2006, became Durham Center for Senior Life (DCSL) 2010</a:t>
            </a:r>
          </a:p>
          <a:p>
            <a:pPr algn="ctr"/>
            <a:r>
              <a:rPr lang="en-US" sz="2900" dirty="0"/>
              <a:t>Private non-profit organization, designated by the State of North Carolina</a:t>
            </a:r>
          </a:p>
          <a:p>
            <a:pPr marL="0" indent="0" algn="ctr">
              <a:buNone/>
            </a:pPr>
            <a:r>
              <a:rPr lang="en-US" sz="2900" dirty="0"/>
              <a:t> as a Center of Excellence. </a:t>
            </a:r>
          </a:p>
          <a:p>
            <a:pPr marL="0" indent="0" algn="ctr">
              <a:buNone/>
            </a:pPr>
            <a:endParaRPr lang="en-US" sz="2900" dirty="0"/>
          </a:p>
          <a:p>
            <a:pPr algn="ctr"/>
            <a:r>
              <a:rPr lang="en-US" sz="2900" dirty="0"/>
              <a:t>4 senior centers:</a:t>
            </a:r>
          </a:p>
          <a:p>
            <a:pPr marL="0" indent="0" algn="ctr">
              <a:buNone/>
            </a:pPr>
            <a:r>
              <a:rPr lang="en-US" sz="2900" dirty="0"/>
              <a:t>	 *Downtown (main center)          *W.D. Hill Parks and Recreation Center</a:t>
            </a:r>
          </a:p>
          <a:p>
            <a:pPr marL="0" indent="0" algn="ctr">
              <a:buNone/>
            </a:pPr>
            <a:r>
              <a:rPr lang="en-US" sz="2900" dirty="0"/>
              <a:t>	 *JFK Towers		      *Little River Community Center</a:t>
            </a:r>
          </a:p>
          <a:p>
            <a:pPr marL="0" indent="0" algn="ctr">
              <a:buNone/>
            </a:pPr>
            <a:endParaRPr lang="en-US" sz="2900" dirty="0"/>
          </a:p>
          <a:p>
            <a:pPr marL="0" indent="0" algn="ctr">
              <a:buNone/>
            </a:pPr>
            <a:r>
              <a:rPr lang="en-US" sz="2900" dirty="0"/>
              <a:t>Offer a wide array of programs and services for older adults: congregate meals, transportation, adult education, exercise classes, socialization, health promotion, caregiver support services and information and options counseling, adult daycare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49535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477962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KEY BELIEFS 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0" y="1905000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Older adults are a growing valuable community resource and will be appreciated and respected. </a:t>
            </a:r>
          </a:p>
          <a:p>
            <a:r>
              <a:rPr lang="en-US" dirty="0" smtClean="0"/>
              <a:t>Older adults are entitled to quality services to maintain a healthy and active life. Older adults contribute a wealth of knowledge and skills; we will engage them to share their wisdom and experience. </a:t>
            </a:r>
          </a:p>
          <a:p>
            <a:r>
              <a:rPr lang="en-US" dirty="0" smtClean="0"/>
              <a:t>The Durham Center for Senior Life believes in treating everyone fairly, respectfully and with the highest ethical standards.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keys_lo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96200" y="152401"/>
            <a:ext cx="2667000" cy="151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6643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MISSION STATEMENT </a:t>
            </a:r>
            <a:endParaRPr lang="en-US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95402"/>
            <a:ext cx="8229600" cy="41147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 smtClean="0"/>
          </a:p>
          <a:p>
            <a:pPr algn="ctr">
              <a:buNone/>
            </a:pPr>
            <a:r>
              <a:rPr lang="en-US" sz="3600" b="1" dirty="0"/>
              <a:t>"Enhancing the lives of older adults through education, recreation, nutrition and social services in welcoming community settings."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3428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7772400" cy="174737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 smtClean="0"/>
              <a:t>Current and Projected Demographics</a:t>
            </a:r>
            <a:br>
              <a:rPr lang="en-US" dirty="0" smtClean="0"/>
            </a:br>
            <a:r>
              <a:rPr lang="en-US" dirty="0" smtClean="0"/>
              <a:t>Durham County 60+</a:t>
            </a:r>
            <a:br>
              <a:rPr lang="en-US" dirty="0" smtClean="0"/>
            </a:br>
            <a:r>
              <a:rPr lang="en-US" sz="1800" dirty="0"/>
              <a:t>North Carolina Office of State Budget and Management:  </a:t>
            </a:r>
            <a:br>
              <a:rPr lang="en-US" sz="1800" dirty="0"/>
            </a:br>
            <a:r>
              <a:rPr lang="en-US" sz="1800" dirty="0"/>
              <a:t>Population Estimates and Projections 2014</a:t>
            </a:r>
          </a:p>
        </p:txBody>
      </p:sp>
      <p:graphicFrame>
        <p:nvGraphicFramePr>
          <p:cNvPr id="40" name="Chart 39"/>
          <p:cNvGraphicFramePr>
            <a:graphicFrameLocks noChangeAspect="1"/>
          </p:cNvGraphicFramePr>
          <p:nvPr>
            <p:extLst/>
          </p:nvPr>
        </p:nvGraphicFramePr>
        <p:xfrm>
          <a:off x="2948532" y="2237605"/>
          <a:ext cx="6294939" cy="3223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18593" y="5676456"/>
            <a:ext cx="165538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8594" y="5676456"/>
            <a:ext cx="568741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8594" y="5676456"/>
            <a:ext cx="83001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white"/>
                </a:solidFill>
              </a:rPr>
              <a:t>Source: North Carolina Office of State Budget and Management, Population Estimates and Projections,  2014</a:t>
            </a:r>
          </a:p>
        </p:txBody>
      </p:sp>
    </p:spTree>
    <p:extLst>
      <p:ext uri="{BB962C8B-B14F-4D97-AF65-F5344CB8AC3E}">
        <p14:creationId xmlns:p14="http://schemas.microsoft.com/office/powerpoint/2010/main" val="71815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en-US" dirty="0"/>
              <a:t>Cost-Effectiveness of Aging in Place </a:t>
            </a:r>
            <a:br>
              <a:rPr lang="en-US" dirty="0"/>
            </a:br>
            <a:r>
              <a:rPr lang="en-US" dirty="0"/>
              <a:t>in Raleigh-Durham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52650" y="2160290"/>
          <a:ext cx="7913108" cy="1417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3943"/>
                <a:gridCol w="1589165"/>
              </a:tblGrid>
              <a:tr h="52578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Institutional Care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Avg. Monthly Cost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Private</a:t>
                      </a:r>
                      <a:r>
                        <a:rPr lang="en-US" sz="1500" baseline="0" dirty="0" smtClean="0"/>
                        <a:t> Room in a Skilled Nursing Facility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$7,560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Semi-Private Room in a</a:t>
                      </a:r>
                      <a:r>
                        <a:rPr lang="en-US" sz="1500" baseline="0" dirty="0" smtClean="0"/>
                        <a:t> Skilled Nursing Facility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$6,150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Assisted Living</a:t>
                      </a:r>
                      <a:r>
                        <a:rPr lang="en-US" sz="1500" baseline="0" dirty="0" smtClean="0"/>
                        <a:t> Facility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$3,544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2140827" y="3493338"/>
          <a:ext cx="7948581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5768"/>
                <a:gridCol w="1612813"/>
              </a:tblGrid>
              <a:tr h="52578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Aging in Place Care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Avg. Monthly Cost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In Home Aide ($19/</a:t>
                      </a:r>
                      <a:r>
                        <a:rPr lang="en-US" sz="1500" baseline="0" dirty="0" smtClean="0"/>
                        <a:t> hour at </a:t>
                      </a:r>
                      <a:r>
                        <a:rPr lang="en-US" sz="1500" dirty="0" smtClean="0"/>
                        <a:t>10 hours/week)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$760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Home</a:t>
                      </a:r>
                      <a:r>
                        <a:rPr lang="en-US" sz="1500" baseline="0" dirty="0" smtClean="0"/>
                        <a:t>-Delivered Meals (Meals on Wheels of Durham)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$110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Adult</a:t>
                      </a:r>
                      <a:r>
                        <a:rPr lang="en-US" sz="1500" baseline="0" dirty="0" smtClean="0"/>
                        <a:t> Day Health ($40 at 22 days)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$880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Senior PharmAssist (Direct</a:t>
                      </a:r>
                      <a:r>
                        <a:rPr lang="en-US" sz="1500" baseline="0" dirty="0" smtClean="0"/>
                        <a:t> Financial </a:t>
                      </a:r>
                      <a:r>
                        <a:rPr lang="en-US" sz="1500" dirty="0" smtClean="0"/>
                        <a:t>Assistance f</a:t>
                      </a:r>
                      <a:r>
                        <a:rPr lang="en-US" sz="1500" baseline="0" dirty="0" smtClean="0"/>
                        <a:t>or Medications, Medication Management, Tailored Community Referral, &amp; Medicare Insurance Counseling)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$73</a:t>
                      </a:r>
                      <a:endParaRPr lang="en-US" sz="1500" dirty="0"/>
                    </a:p>
                  </a:txBody>
                  <a:tcPr marL="68580" marR="68580" marT="34290" marB="34290"/>
                </a:tc>
              </a:tr>
              <a:tr h="297180">
                <a:tc>
                  <a:txBody>
                    <a:bodyPr/>
                    <a:lstStyle/>
                    <a:p>
                      <a:pPr algn="l"/>
                      <a:r>
                        <a:rPr lang="en-US" sz="1500" b="1" dirty="0" smtClean="0"/>
                        <a:t>Total</a:t>
                      </a:r>
                      <a:endParaRPr lang="en-US" sz="15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$1,823</a:t>
                      </a:r>
                      <a:endParaRPr lang="en-US" sz="1500" b="1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8593" y="5676456"/>
            <a:ext cx="84289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solidFill>
                  <a:prstClr val="white"/>
                </a:solidFill>
              </a:rPr>
              <a:t>Source: MetLife Market Survey of Nursing Home, Assisted Living, Adult Day Services, and Home Care Costs, 2013</a:t>
            </a:r>
          </a:p>
        </p:txBody>
      </p:sp>
    </p:spTree>
    <p:extLst>
      <p:ext uri="{BB962C8B-B14F-4D97-AF65-F5344CB8AC3E}">
        <p14:creationId xmlns:p14="http://schemas.microsoft.com/office/powerpoint/2010/main" val="205707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1016</Words>
  <Application>Microsoft Office PowerPoint</Application>
  <PresentationFormat>Widescreen</PresentationFormat>
  <Paragraphs>191</Paragraphs>
  <Slides>29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Aharoni</vt:lpstr>
      <vt:lpstr>Arial</vt:lpstr>
      <vt:lpstr>Calibri</vt:lpstr>
      <vt:lpstr>Calibri Light</vt:lpstr>
      <vt:lpstr>Franklin Gothic Book</vt:lpstr>
      <vt:lpstr>Perpetua</vt:lpstr>
      <vt:lpstr>Times New Roman</vt:lpstr>
      <vt:lpstr>Wingdings 2</vt:lpstr>
      <vt:lpstr>1_Office Theme</vt:lpstr>
      <vt:lpstr>2_Office Theme</vt:lpstr>
      <vt:lpstr>Office Theme</vt:lpstr>
      <vt:lpstr>Equity</vt:lpstr>
      <vt:lpstr>PowerPoint Presentation</vt:lpstr>
      <vt:lpstr>2015 Durham County Cares Recipient Organizations</vt:lpstr>
      <vt:lpstr>Durham Center for Senior Life</vt:lpstr>
      <vt:lpstr>PowerPoint Presentation</vt:lpstr>
      <vt:lpstr>History</vt:lpstr>
      <vt:lpstr>KEY BELIEFS  </vt:lpstr>
      <vt:lpstr>MISSION STATEMENT </vt:lpstr>
      <vt:lpstr>Current and Projected Demographics Durham County 60+ North Carolina Office of State Budget and Management:   Population Estimates and Projections 2014</vt:lpstr>
      <vt:lpstr>Cost-Effectiveness of Aging in Place  in Raleigh-Durham</vt:lpstr>
      <vt:lpstr>Statistics: Durham Center for Senior Life, July 2015</vt:lpstr>
      <vt:lpstr>Statistics, Durham Center for Senior Life, July 2015 </vt:lpstr>
      <vt:lpstr>Senior Center Activities</vt:lpstr>
      <vt:lpstr>PowerPoint Presentation</vt:lpstr>
      <vt:lpstr>Senior Center Special Events</vt:lpstr>
      <vt:lpstr>PowerPoint Presentation</vt:lpstr>
      <vt:lpstr>        Special Events</vt:lpstr>
      <vt:lpstr> Health Promotion Managing Chronic Health Problems</vt:lpstr>
      <vt:lpstr>Travel Training, Job Access Reverse Commute, and</vt:lpstr>
      <vt:lpstr>Congregate Nutrition</vt:lpstr>
      <vt:lpstr>PowerPoint Presentation</vt:lpstr>
      <vt:lpstr>Senior Support Services</vt:lpstr>
      <vt:lpstr>Adult Day Health Center For adults who need supervised care throughout the day</vt:lpstr>
      <vt:lpstr>Adult Day Care and Respite Care</vt:lpstr>
      <vt:lpstr>  Volunteers</vt:lpstr>
      <vt:lpstr>VOLUNTEERS</vt:lpstr>
      <vt:lpstr>Community Partnerships</vt:lpstr>
      <vt:lpstr>Durham Center for Senior Life</vt:lpstr>
      <vt:lpstr> CONTACT US:</vt:lpstr>
      <vt:lpstr>PowerPoint Presentation</vt:lpstr>
    </vt:vector>
  </TitlesOfParts>
  <Company>Durham County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Bullock, Nina</dc:creator>
  <cp:lastModifiedBy>Bullock, Nina</cp:lastModifiedBy>
  <cp:revision>10</cp:revision>
  <dcterms:created xsi:type="dcterms:W3CDTF">2015-09-22T19:09:26Z</dcterms:created>
  <dcterms:modified xsi:type="dcterms:W3CDTF">2015-09-22T19:46:35Z</dcterms:modified>
</cp:coreProperties>
</file>