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23" r:id="rId3"/>
    <p:sldId id="345" r:id="rId4"/>
    <p:sldId id="261" r:id="rId5"/>
    <p:sldId id="301" r:id="rId6"/>
    <p:sldId id="322" r:id="rId7"/>
    <p:sldId id="320" r:id="rId8"/>
    <p:sldId id="273" r:id="rId9"/>
    <p:sldId id="346" r:id="rId10"/>
    <p:sldId id="348" r:id="rId11"/>
    <p:sldId id="280" r:id="rId12"/>
    <p:sldId id="278" r:id="rId13"/>
    <p:sldId id="281" r:id="rId14"/>
    <p:sldId id="354" r:id="rId15"/>
    <p:sldId id="342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0" autoAdjust="0"/>
    <p:restoredTop sz="77554" autoAdjust="0"/>
  </p:normalViewPr>
  <p:slideViewPr>
    <p:cSldViewPr>
      <p:cViewPr varScale="1">
        <p:scale>
          <a:sx n="41" d="100"/>
          <a:sy n="41" d="100"/>
        </p:scale>
        <p:origin x="-6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966456-99EC-4835-9199-3771D559BD71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B2BB27-9EB3-42E8-9F88-F902EC95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5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2BB27-9EB3-42E8-9F88-F902EC953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7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6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3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500</a:t>
            </a:r>
            <a:r>
              <a:rPr lang="en-US" baseline="0" dirty="0" smtClean="0"/>
              <a:t> + students, staff, and teachers helped plant orchard</a:t>
            </a:r>
          </a:p>
          <a:p>
            <a:r>
              <a:rPr lang="en-US" baseline="0" dirty="0" smtClean="0"/>
              <a:t>Beautified the entranceway for the elementary school</a:t>
            </a:r>
          </a:p>
          <a:p>
            <a:r>
              <a:rPr lang="en-US" baseline="0" dirty="0" smtClean="0"/>
              <a:t>Will provide a dynamic outdoor learning space </a:t>
            </a:r>
          </a:p>
          <a:p>
            <a:r>
              <a:rPr lang="en-US" baseline="0" dirty="0" smtClean="0"/>
              <a:t>Will provide increase food access in an area of Durham that is on the Mayor’s poverty reduction target</a:t>
            </a:r>
          </a:p>
          <a:p>
            <a:r>
              <a:rPr lang="en-US" baseline="0" dirty="0" smtClean="0"/>
              <a:t>18 fruit trees and shrubs planted, including native species such as paw paws, persimmons and figs!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60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our volunteers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8B57-34E0-4C84-91D2-051D60B541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6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0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0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2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0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2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4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F767-9C7E-4700-BBD3-88FE86AAD578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03DB6-A9B3-42AA-B721-AA6FE4D3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9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1658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</a:rPr>
              <a:t>Keep Durham </a:t>
            </a:r>
            <a:r>
              <a:rPr lang="en-US" sz="4800" b="1" dirty="0" smtClean="0">
                <a:solidFill>
                  <a:schemeClr val="tx2"/>
                </a:solidFill>
              </a:rPr>
              <a:t>Beautiful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81698"/>
            <a:ext cx="6400800" cy="131445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Empowering volunteers to create a cleaner, greener Durham</a:t>
            </a:r>
            <a:endParaRPr lang="en-US" sz="2800" i="1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5333649"/>
            <a:ext cx="2606675" cy="1438275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9567" y="3819731"/>
            <a:ext cx="4519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Tania Dautlick, Executive Director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Erin Victor, Sustainability Specialist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Monica Ospina, AmeriCorps Member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2" y="3419475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8" y="8930"/>
            <a:ext cx="8651705" cy="6488779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8930"/>
            <a:ext cx="6858000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6058" y="123980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Recycling: Durham Public Schools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886" y="0"/>
            <a:ext cx="576944" cy="584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40010" r="38188" b="26617"/>
          <a:stretch/>
        </p:blipFill>
        <p:spPr bwMode="auto">
          <a:xfrm>
            <a:off x="16169" y="50145"/>
            <a:ext cx="476126" cy="48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6324">
            <a:off x="6227991" y="3520705"/>
            <a:ext cx="3200400" cy="240030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8034">
            <a:off x="-637757" y="3254833"/>
            <a:ext cx="3909396" cy="2932047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04" y="4241063"/>
            <a:ext cx="3489249" cy="2616937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39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2724"/>
            <a:ext cx="7237328" cy="38735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entagon 1"/>
          <p:cNvSpPr/>
          <p:nvPr/>
        </p:nvSpPr>
        <p:spPr>
          <a:xfrm>
            <a:off x="-45624" y="-7380"/>
            <a:ext cx="7208424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0434" y="107670"/>
            <a:ext cx="630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Litter Prevention: Adopt-a-Bus-Stop and Adopt-a-Street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6510" y="-16310"/>
            <a:ext cx="576944" cy="584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42854" r="67813" b="26428"/>
          <a:stretch/>
        </p:blipFill>
        <p:spPr bwMode="auto">
          <a:xfrm>
            <a:off x="20782" y="56397"/>
            <a:ext cx="422360" cy="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95" y="4297938"/>
            <a:ext cx="3275349" cy="256006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2021">
            <a:off x="288942" y="3485192"/>
            <a:ext cx="3121025" cy="2998788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791">
            <a:off x="6904243" y="3614737"/>
            <a:ext cx="1931987" cy="252412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0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-229734"/>
            <a:ext cx="7875367" cy="599926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 6"/>
          <p:cNvSpPr/>
          <p:nvPr/>
        </p:nvSpPr>
        <p:spPr>
          <a:xfrm>
            <a:off x="-10886" y="0"/>
            <a:ext cx="6792686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058" y="98167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Community Beautification Grants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86" y="0"/>
            <a:ext cx="576944" cy="56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82" b="73105" l="65244" r="89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15" t="42854" r="9204" b="26049"/>
          <a:stretch/>
        </p:blipFill>
        <p:spPr bwMode="auto">
          <a:xfrm>
            <a:off x="74714" y="26181"/>
            <a:ext cx="491344" cy="5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770">
            <a:off x="6662" y="3964149"/>
            <a:ext cx="3578225" cy="2560638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09">
            <a:off x="5525231" y="4076177"/>
            <a:ext cx="3633787" cy="267652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65" y="4914765"/>
            <a:ext cx="2597150" cy="1852612"/>
          </a:xfrm>
          <a:prstGeom prst="rect">
            <a:avLst/>
          </a:prstGeom>
          <a:noFill/>
          <a:ln w="88900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 r="2792" b="28035"/>
          <a:stretch/>
        </p:blipFill>
        <p:spPr>
          <a:xfrm>
            <a:off x="-28261" y="0"/>
            <a:ext cx="5555406" cy="3561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11" y="1649186"/>
            <a:ext cx="3792791" cy="52197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5373511" y="1"/>
            <a:ext cx="3816854" cy="1780674"/>
          </a:xfrm>
          <a:prstGeom prst="wedgeRectCallout">
            <a:avLst>
              <a:gd name="adj1" fmla="val -24473"/>
              <a:gd name="adj2" fmla="val 8697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7806" y="53616"/>
            <a:ext cx="3359994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“What we love about volunteering with Keep Durham Beautiful is that it’s very nice to be physically out in the community doing work that will have a lasting impact</a:t>
            </a:r>
            <a:r>
              <a:rPr lang="en-US" sz="1600" dirty="0" smtClean="0">
                <a:solidFill>
                  <a:schemeClr val="bg1"/>
                </a:solidFill>
              </a:rPr>
              <a:t>.”</a:t>
            </a:r>
          </a:p>
          <a:p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Jasper Hancock, Community Service Chair at the Sigma Chi Beta Lambda chapter at Duke University</a:t>
            </a:r>
          </a:p>
          <a:p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4"/>
          <a:stretch/>
        </p:blipFill>
        <p:spPr>
          <a:xfrm>
            <a:off x="-32272" y="3160294"/>
            <a:ext cx="5405783" cy="3708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93" y="6101200"/>
            <a:ext cx="6032320" cy="767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85"/>
          <a:stretch/>
        </p:blipFill>
        <p:spPr>
          <a:xfrm>
            <a:off x="-40293" y="2484820"/>
            <a:ext cx="4756672" cy="1076528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-57418" y="0"/>
            <a:ext cx="3715017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042" y="98167"/>
            <a:ext cx="344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From Our Volunteers: Testimonials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Volunteer Opportunities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9600" y="1143000"/>
            <a:ext cx="8077201" cy="4983163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US" altLang="en-US" sz="1800" dirty="0" smtClean="0"/>
          </a:p>
          <a:p>
            <a:pPr marL="457200" lvl="1" indent="0">
              <a:buNone/>
              <a:defRPr/>
            </a:pPr>
            <a:r>
              <a:rPr lang="en-US" altLang="en-US" sz="1800" b="1" dirty="0" smtClean="0"/>
              <a:t>Special Activities</a:t>
            </a:r>
          </a:p>
          <a:p>
            <a:pPr lvl="2">
              <a:defRPr/>
            </a:pPr>
            <a:r>
              <a:rPr lang="en-US" altLang="en-US" sz="1600" b="1" dirty="0" smtClean="0"/>
              <a:t>Litter </a:t>
            </a:r>
            <a:r>
              <a:rPr lang="en-US" altLang="en-US" sz="1600" b="1" dirty="0"/>
              <a:t>cleanup , </a:t>
            </a:r>
            <a:r>
              <a:rPr lang="en-US" altLang="en-US" sz="1600" b="1" dirty="0" smtClean="0"/>
              <a:t>Cigarett</a:t>
            </a:r>
            <a:r>
              <a:rPr lang="en-US" altLang="en-US" sz="1600" b="1" dirty="0" smtClean="0"/>
              <a:t>e Litter Prevention, </a:t>
            </a:r>
            <a:r>
              <a:rPr lang="en-US" altLang="en-US" sz="1600" b="1" dirty="0" smtClean="0"/>
              <a:t>Gardening, Recycling</a:t>
            </a:r>
            <a:endParaRPr lang="en-US" altLang="en-US" sz="1600" b="1" dirty="0"/>
          </a:p>
          <a:p>
            <a:pPr marL="457200" lvl="1" indent="0">
              <a:buNone/>
              <a:defRPr/>
            </a:pPr>
            <a:r>
              <a:rPr lang="en-US" altLang="en-US" sz="1800" b="1" dirty="0" smtClean="0"/>
              <a:t>Adopt-a-spot </a:t>
            </a:r>
            <a:endParaRPr lang="en-US" altLang="en-US" sz="1800" b="1" dirty="0"/>
          </a:p>
          <a:p>
            <a:pPr lvl="2">
              <a:defRPr/>
            </a:pPr>
            <a:r>
              <a:rPr lang="en-US" altLang="en-US" b="1" dirty="0"/>
              <a:t>Street, bus stop, stream, park</a:t>
            </a:r>
          </a:p>
          <a:p>
            <a:pPr marL="457200" lvl="1" indent="0">
              <a:buNone/>
              <a:defRPr/>
            </a:pPr>
            <a:r>
              <a:rPr lang="en-US" altLang="en-US" sz="1800" b="1" dirty="0" smtClean="0"/>
              <a:t>Adopt-a-Tree</a:t>
            </a:r>
            <a:endParaRPr lang="en-US" altLang="en-US" sz="1800" b="1" dirty="0"/>
          </a:p>
          <a:p>
            <a:pPr lvl="2">
              <a:defRPr/>
            </a:pPr>
            <a:r>
              <a:rPr lang="en-US" altLang="en-US" b="1" dirty="0" smtClean="0"/>
              <a:t>Planting, </a:t>
            </a:r>
            <a:r>
              <a:rPr lang="en-US" altLang="en-US" b="1" dirty="0"/>
              <a:t>Watering, Staking, </a:t>
            </a:r>
            <a:r>
              <a:rPr lang="en-US" altLang="en-US" b="1" dirty="0" smtClean="0"/>
              <a:t>Tree Care</a:t>
            </a:r>
            <a:endParaRPr lang="en-US" altLang="en-US" b="1" dirty="0"/>
          </a:p>
          <a:p>
            <a:pPr marL="457200" lvl="1" indent="0">
              <a:buNone/>
              <a:defRPr/>
            </a:pPr>
            <a:r>
              <a:rPr lang="en-US" altLang="en-US" sz="1800" b="1" dirty="0"/>
              <a:t>Community Grants</a:t>
            </a:r>
          </a:p>
          <a:p>
            <a:pPr lvl="2">
              <a:defRPr/>
            </a:pPr>
            <a:r>
              <a:rPr lang="en-US" altLang="en-US" b="1" dirty="0" smtClean="0"/>
              <a:t>Let us help </a:t>
            </a:r>
            <a:r>
              <a:rPr lang="en-US" altLang="en-US" b="1" dirty="0"/>
              <a:t>your beautification dream happen in a community space</a:t>
            </a:r>
          </a:p>
          <a:p>
            <a:pPr marL="457200" lvl="1" indent="0">
              <a:buNone/>
              <a:defRPr/>
            </a:pPr>
            <a:r>
              <a:rPr lang="en-US" altLang="en-US" sz="1800" b="1" dirty="0"/>
              <a:t>Schools</a:t>
            </a:r>
          </a:p>
          <a:p>
            <a:pPr lvl="2">
              <a:defRPr/>
            </a:pPr>
            <a:r>
              <a:rPr lang="en-US" altLang="en-US" b="1" dirty="0" smtClean="0"/>
              <a:t>Recycling, Tree </a:t>
            </a:r>
            <a:r>
              <a:rPr lang="en-US" altLang="en-US" b="1" dirty="0"/>
              <a:t>Planting, </a:t>
            </a:r>
            <a:r>
              <a:rPr lang="en-US" altLang="en-US" b="1" dirty="0" smtClean="0"/>
              <a:t>Community Gardening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95250"/>
            <a:ext cx="9205913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152400"/>
            <a:ext cx="65532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Help us</a:t>
            </a:r>
            <a:r>
              <a:rPr lang="en-US" b="1" dirty="0" smtClean="0">
                <a:solidFill>
                  <a:schemeClr val="bg1"/>
                </a:solidFill>
              </a:rPr>
              <a:t> facilitate Volunteer Power!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9600" y="1143000"/>
            <a:ext cx="8077201" cy="4983163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US" alt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/>
          <a:stretch/>
        </p:blipFill>
        <p:spPr>
          <a:xfrm>
            <a:off x="5091403" y="1312019"/>
            <a:ext cx="3359239" cy="2265556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My Pictures\Food Truck Rodeo Recycling\IMG_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362">
            <a:off x="5383188" y="3757107"/>
            <a:ext cx="3076115" cy="2307086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/>
          <a:stretch/>
        </p:blipFill>
        <p:spPr>
          <a:xfrm>
            <a:off x="382555" y="1287137"/>
            <a:ext cx="3886200" cy="2239347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983">
            <a:off x="1941168" y="2939423"/>
            <a:ext cx="3298825" cy="29210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It’s All </a:t>
            </a:r>
            <a:r>
              <a:rPr lang="en-US" i="1" dirty="0" smtClean="0">
                <a:solidFill>
                  <a:schemeClr val="tx2"/>
                </a:solidFill>
              </a:rPr>
              <a:t>About the Volunteers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6589" r="12356" b="13076"/>
          <a:stretch/>
        </p:blipFill>
        <p:spPr>
          <a:xfrm rot="21303047">
            <a:off x="-277104" y="3443742"/>
            <a:ext cx="3657600" cy="2566613"/>
          </a:xfrm>
          <a:prstGeom prst="rect">
            <a:avLst/>
          </a:prstGeom>
          <a:ln w="889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Litter </a:t>
            </a:r>
            <a:r>
              <a:rPr lang="en-US" sz="3600" dirty="0" smtClean="0">
                <a:solidFill>
                  <a:schemeClr val="tx2"/>
                </a:solidFill>
              </a:rPr>
              <a:t>Prevention: Big Sweep is Saturday!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"/>
          </p:nvPr>
        </p:nvSpPr>
        <p:spPr>
          <a:xfrm>
            <a:off x="1143000" y="1295400"/>
            <a:ext cx="7543800" cy="41036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Durham County</a:t>
            </a:r>
            <a:r>
              <a:rPr lang="en-US" dirty="0" smtClean="0"/>
              <a:t>-wide </a:t>
            </a:r>
            <a:r>
              <a:rPr lang="en-US" dirty="0" smtClean="0"/>
              <a:t>annual cleanups:</a:t>
            </a:r>
          </a:p>
          <a:p>
            <a:pPr lvl="1"/>
            <a:r>
              <a:rPr lang="en-US" sz="2400" dirty="0" smtClean="0"/>
              <a:t>October: Big Sweep</a:t>
            </a:r>
          </a:p>
          <a:p>
            <a:pPr lvl="1"/>
            <a:r>
              <a:rPr lang="en-US" sz="2400" dirty="0" smtClean="0"/>
              <a:t>March: Creek Week</a:t>
            </a:r>
          </a:p>
          <a:p>
            <a:pPr lvl="1"/>
            <a:r>
              <a:rPr lang="en-US" sz="2400" dirty="0" smtClean="0"/>
              <a:t>June: Clean Your </a:t>
            </a:r>
            <a:r>
              <a:rPr lang="en-US" sz="2400" dirty="0" smtClean="0"/>
              <a:t>Block </a:t>
            </a:r>
            <a:r>
              <a:rPr lang="en-US" sz="2400" dirty="0" smtClean="0"/>
              <a:t>&amp; Tire </a:t>
            </a:r>
            <a:r>
              <a:rPr lang="en-US" sz="2400" dirty="0" smtClean="0"/>
              <a:t>Recycling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3576"/>
          <a:stretch/>
        </p:blipFill>
        <p:spPr>
          <a:xfrm rot="21381291">
            <a:off x="3176984" y="3926100"/>
            <a:ext cx="2790031" cy="1908618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20334" r="7500" b="5555"/>
          <a:stretch/>
        </p:blipFill>
        <p:spPr>
          <a:xfrm rot="487919">
            <a:off x="5482053" y="3303638"/>
            <a:ext cx="3782353" cy="23622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3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Mission | Focus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"/>
          </p:nvPr>
        </p:nvSpPr>
        <p:spPr>
          <a:xfrm>
            <a:off x="1143000" y="1447800"/>
            <a:ext cx="7543800" cy="39512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dirty="0"/>
              <a:t>Mission</a:t>
            </a:r>
            <a:r>
              <a:rPr lang="en-US" altLang="en-US" dirty="0"/>
              <a:t>		</a:t>
            </a:r>
          </a:p>
          <a:p>
            <a:pPr marL="0" indent="0">
              <a:buNone/>
              <a:defRPr/>
            </a:pPr>
            <a:r>
              <a:rPr lang="en-US" altLang="en-US" i="1" dirty="0" smtClean="0"/>
              <a:t>To </a:t>
            </a:r>
            <a:r>
              <a:rPr lang="en-US" altLang="en-US" i="1" dirty="0"/>
              <a:t>engage and inspire individuals to take greater responsibility for their community environment</a:t>
            </a:r>
          </a:p>
          <a:p>
            <a:pPr>
              <a:defRPr/>
            </a:pPr>
            <a:endParaRPr lang="en-US" altLang="en-US" b="1" dirty="0"/>
          </a:p>
          <a:p>
            <a:pPr marL="0" indent="0">
              <a:buNone/>
              <a:defRPr/>
            </a:pPr>
            <a:r>
              <a:rPr lang="en-US" altLang="en-US" b="1" dirty="0"/>
              <a:t>Focus Areas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Litter Prevention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Waste Reduction and Recycling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Beautification and Community Greening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KDB Founding &amp; Affiliation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22093"/>
            <a:ext cx="2607048" cy="1436914"/>
          </a:xfrm>
        </p:spPr>
      </p:pic>
      <p:sp>
        <p:nvSpPr>
          <p:cNvPr id="15" name="TextBox 14"/>
          <p:cNvSpPr txBox="1"/>
          <p:nvPr/>
        </p:nvSpPr>
        <p:spPr>
          <a:xfrm>
            <a:off x="2743200" y="616334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Engaging &amp; inspiring individuals to take greater responsibility for their community environment</a:t>
            </a:r>
            <a:endParaRPr lang="en-US" sz="16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41" y="3470858"/>
            <a:ext cx="60960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48" y="1295400"/>
            <a:ext cx="4770503" cy="18637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3"/>
          <a:stretch/>
        </p:blipFill>
        <p:spPr>
          <a:xfrm>
            <a:off x="133220" y="5029200"/>
            <a:ext cx="2229161" cy="1338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30933"/>
          <a:stretch/>
        </p:blipFill>
        <p:spPr>
          <a:xfrm>
            <a:off x="98204" y="3515038"/>
            <a:ext cx="2046544" cy="1198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82"/>
          <a:stretch/>
        </p:blipFill>
        <p:spPr>
          <a:xfrm>
            <a:off x="183982" y="1622896"/>
            <a:ext cx="1995782" cy="1432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2128" y="2046842"/>
            <a:ext cx="6510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Engaged </a:t>
            </a:r>
            <a:r>
              <a:rPr lang="en-US" sz="3200" b="1" dirty="0" smtClean="0"/>
              <a:t>3,230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chemeClr val="accent6"/>
                </a:solidFill>
              </a:rPr>
              <a:t>Volunteers </a:t>
            </a:r>
            <a:r>
              <a:rPr lang="en-US" sz="2400" dirty="0" smtClean="0"/>
              <a:t>at </a:t>
            </a:r>
            <a:r>
              <a:rPr lang="en-US" sz="3200" b="1" dirty="0" smtClean="0"/>
              <a:t>183</a:t>
            </a:r>
            <a:r>
              <a:rPr lang="en-US" sz="2400" dirty="0" smtClean="0"/>
              <a:t> </a:t>
            </a:r>
            <a:r>
              <a:rPr lang="en-US" sz="2400" dirty="0"/>
              <a:t>Events  </a:t>
            </a:r>
            <a:r>
              <a:rPr lang="en-US" sz="2400" dirty="0" smtClean="0"/>
              <a:t>&amp; educated </a:t>
            </a:r>
            <a:r>
              <a:rPr lang="en-US" sz="3200" b="1" dirty="0" smtClean="0"/>
              <a:t>1,481</a:t>
            </a:r>
            <a:r>
              <a:rPr lang="en-US" sz="2400" dirty="0" smtClean="0"/>
              <a:t> youth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52127" y="3515038"/>
            <a:ext cx="6646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Volunteers</a:t>
            </a:r>
            <a:r>
              <a:rPr lang="en-US" sz="2400" dirty="0" smtClean="0"/>
              <a:t> contributed  </a:t>
            </a:r>
            <a:r>
              <a:rPr lang="en-US" sz="3200" b="1" dirty="0"/>
              <a:t>10,580 </a:t>
            </a:r>
            <a:r>
              <a:rPr lang="en-US" sz="2400" dirty="0" smtClean="0"/>
              <a:t>hours &amp; 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ade </a:t>
            </a:r>
            <a:r>
              <a:rPr lang="en-US" sz="3200" b="1" dirty="0" smtClean="0"/>
              <a:t>99 </a:t>
            </a:r>
            <a:r>
              <a:rPr lang="en-US" sz="2400" dirty="0" smtClean="0"/>
              <a:t>public spaces cleaner &amp; greener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2369" y="5181149"/>
            <a:ext cx="64806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Valued at $23.07/hour,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Volunteers</a:t>
            </a:r>
            <a:r>
              <a:rPr lang="en-US" sz="2400" dirty="0" smtClean="0"/>
              <a:t> donated </a:t>
            </a:r>
            <a:r>
              <a:rPr lang="en-US" sz="3200" b="1" dirty="0"/>
              <a:t>$244,081</a:t>
            </a:r>
            <a:endParaRPr lang="en-US" sz="3200" b="1" dirty="0" smtClean="0"/>
          </a:p>
          <a:p>
            <a:r>
              <a:rPr lang="en-US" sz="2000" dirty="0" smtClean="0"/>
              <a:t>worth of  their time to make Durham a more beautiful place to work, live, &amp; play! </a:t>
            </a:r>
            <a:endParaRPr lang="en-US" sz="2000" dirty="0"/>
          </a:p>
        </p:txBody>
      </p:sp>
      <p:sp>
        <p:nvSpPr>
          <p:cNvPr id="13" name="Pentagon 12"/>
          <p:cNvSpPr/>
          <p:nvPr/>
        </p:nvSpPr>
        <p:spPr>
          <a:xfrm>
            <a:off x="-4549" y="-14593"/>
            <a:ext cx="4545197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063" y="121042"/>
            <a:ext cx="450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FY2015-16 </a:t>
            </a:r>
            <a:r>
              <a:rPr lang="en-US" b="1" dirty="0" smtClean="0">
                <a:solidFill>
                  <a:schemeClr val="bg1"/>
                </a:solidFill>
              </a:rPr>
              <a:t>Highlights -Volunteer Results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236" y="992069"/>
            <a:ext cx="895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In </a:t>
            </a:r>
            <a:r>
              <a:rPr lang="en-US" sz="2800" dirty="0" smtClean="0">
                <a:solidFill>
                  <a:srgbClr val="0070C0"/>
                </a:solidFill>
              </a:rPr>
              <a:t>FY2015-16 </a:t>
            </a:r>
            <a:r>
              <a:rPr lang="en-US" sz="2800" dirty="0" smtClean="0">
                <a:solidFill>
                  <a:srgbClr val="0070C0"/>
                </a:solidFill>
              </a:rPr>
              <a:t>Keep Durham Beautiful has…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9" y="4530927"/>
            <a:ext cx="2362530" cy="1705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5" y="2724394"/>
            <a:ext cx="1810003" cy="177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96004"/>
            <a:ext cx="2181530" cy="1514687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0" y="-6931"/>
            <a:ext cx="4640736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460" y="91236"/>
            <a:ext cx="456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FY 2015-16 </a:t>
            </a:r>
            <a:r>
              <a:rPr lang="en-US" b="1" dirty="0" smtClean="0">
                <a:solidFill>
                  <a:schemeClr val="bg1"/>
                </a:solidFill>
              </a:rPr>
              <a:t>Highlights -Volunteer Results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6050" y="1114738"/>
            <a:ext cx="60606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 </a:t>
            </a:r>
            <a:r>
              <a:rPr lang="en-US" sz="3200" b="1" dirty="0"/>
              <a:t>1,035</a:t>
            </a:r>
            <a:r>
              <a:rPr lang="en-US" sz="2800" dirty="0" smtClean="0"/>
              <a:t> </a:t>
            </a:r>
            <a:r>
              <a:rPr lang="en-US" sz="2800" dirty="0" smtClean="0"/>
              <a:t>trees planted &amp;</a:t>
            </a:r>
          </a:p>
          <a:p>
            <a:r>
              <a:rPr lang="en-US" sz="3200" b="1" dirty="0" smtClean="0"/>
              <a:t>1,701</a:t>
            </a:r>
            <a:r>
              <a:rPr lang="en-US" sz="3200" b="1" dirty="0" smtClean="0"/>
              <a:t> </a:t>
            </a:r>
            <a:r>
              <a:rPr lang="en-US" sz="2800" dirty="0" smtClean="0"/>
              <a:t>tree </a:t>
            </a:r>
            <a:r>
              <a:rPr lang="en-US" sz="2800" dirty="0" smtClean="0"/>
              <a:t>seedlings &amp; bulbs </a:t>
            </a:r>
            <a:r>
              <a:rPr lang="en-US" sz="2800" dirty="0" smtClean="0"/>
              <a:t>handed out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562529" y="2887067"/>
            <a:ext cx="6581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13,576</a:t>
            </a:r>
            <a:r>
              <a:rPr lang="en-US" sz="2800" dirty="0" smtClean="0"/>
              <a:t> </a:t>
            </a:r>
            <a:r>
              <a:rPr lang="en-US" sz="2800" dirty="0" err="1" smtClean="0"/>
              <a:t>lbs</a:t>
            </a:r>
            <a:r>
              <a:rPr lang="en-US" sz="2800" dirty="0" smtClean="0"/>
              <a:t> recyclables and </a:t>
            </a:r>
            <a:r>
              <a:rPr lang="en-US" sz="2800" dirty="0" err="1" smtClean="0"/>
              <a:t>compostables</a:t>
            </a:r>
            <a:r>
              <a:rPr lang="en-US" sz="2800" dirty="0"/>
              <a:t> </a:t>
            </a:r>
            <a:r>
              <a:rPr lang="en-US" sz="2800" dirty="0" smtClean="0"/>
              <a:t>diverted from the landfill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79797" y="4648200"/>
            <a:ext cx="6060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105,675</a:t>
            </a:r>
            <a:r>
              <a:rPr lang="en-US" sz="2800" dirty="0" smtClean="0"/>
              <a:t> </a:t>
            </a:r>
            <a:r>
              <a:rPr lang="en-US" sz="2800" dirty="0" err="1" smtClean="0"/>
              <a:t>lbs</a:t>
            </a:r>
            <a:r>
              <a:rPr lang="en-US" sz="2800" dirty="0" smtClean="0"/>
              <a:t> litter  picked up from Durham parks, streams, bus stops &amp; roads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54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49827" y="3276600"/>
            <a:ext cx="8402782" cy="395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en-US" dirty="0" smtClean="0"/>
              <a:t>Keep Durham Beautiful engages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Volunteers </a:t>
            </a:r>
            <a:r>
              <a:rPr lang="en-US" dirty="0" smtClean="0"/>
              <a:t>who take action in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Durham</a:t>
            </a:r>
            <a:r>
              <a:rPr lang="en-US" dirty="0" smtClean="0"/>
              <a:t> communities to transform public spaces into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eautiful</a:t>
            </a:r>
            <a:r>
              <a:rPr lang="en-US" dirty="0" smtClean="0"/>
              <a:t> </a:t>
            </a:r>
            <a:r>
              <a:rPr lang="en-US" dirty="0" smtClean="0"/>
              <a:t>places through: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Litter Prevention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Recycling and Waste Reduction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Community Greening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7106"/>
          <a:stretch/>
        </p:blipFill>
        <p:spPr>
          <a:xfrm>
            <a:off x="-138459" y="0"/>
            <a:ext cx="9296400" cy="50758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-10886" y="0"/>
            <a:ext cx="6792686" cy="56566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058" y="98167"/>
            <a:ext cx="612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Greening: Pollinator Gardens: Briggs Avenue Garden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86" y="0"/>
            <a:ext cx="576944" cy="56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82" b="73105" l="65244" r="89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15" t="42854" r="9204" b="26049"/>
          <a:stretch/>
        </p:blipFill>
        <p:spPr bwMode="auto">
          <a:xfrm>
            <a:off x="74714" y="26181"/>
            <a:ext cx="491344" cy="5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11" y="3673123"/>
            <a:ext cx="2805459" cy="2805459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296">
            <a:off x="-149997" y="3708143"/>
            <a:ext cx="3524250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3162">
            <a:off x="6081638" y="3968973"/>
            <a:ext cx="2813675" cy="2813675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18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DB">
      <a:dk1>
        <a:sysClr val="windowText" lastClr="000000"/>
      </a:dk1>
      <a:lt1>
        <a:sysClr val="window" lastClr="FFFFFF"/>
      </a:lt1>
      <a:dk2>
        <a:srgbClr val="4372A1"/>
      </a:dk2>
      <a:lt2>
        <a:srgbClr val="A09FA0"/>
      </a:lt2>
      <a:accent1>
        <a:srgbClr val="65BA51"/>
      </a:accent1>
      <a:accent2>
        <a:srgbClr val="F38345"/>
      </a:accent2>
      <a:accent3>
        <a:srgbClr val="3AB6F0"/>
      </a:accent3>
      <a:accent4>
        <a:srgbClr val="8064A2"/>
      </a:accent4>
      <a:accent5>
        <a:srgbClr val="4BACC6"/>
      </a:accent5>
      <a:accent6>
        <a:srgbClr val="F79646"/>
      </a:accent6>
      <a:hlink>
        <a:srgbClr val="4372A1"/>
      </a:hlink>
      <a:folHlink>
        <a:srgbClr val="F38345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492</Words>
  <Application>Microsoft Office PowerPoint</Application>
  <PresentationFormat>On-screen Show (4:3)</PresentationFormat>
  <Paragraphs>78</Paragraphs>
  <Slides>15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Keep Durham Beautiful  </vt:lpstr>
      <vt:lpstr>It’s All About the Volunteers</vt:lpstr>
      <vt:lpstr>Litter Prevention: Big Sweep is Saturday!</vt:lpstr>
      <vt:lpstr>Mission | Focus</vt:lpstr>
      <vt:lpstr>KDB Founding &amp; Affiliation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 Opportunities</vt:lpstr>
      <vt:lpstr>Help us facilitate Volunteer Power!</vt:lpstr>
    </vt:vector>
  </TitlesOfParts>
  <Company>City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Allen</dc:creator>
  <cp:lastModifiedBy>Dautlick, Tania</cp:lastModifiedBy>
  <cp:revision>75</cp:revision>
  <cp:lastPrinted>2016-05-20T16:23:51Z</cp:lastPrinted>
  <dcterms:created xsi:type="dcterms:W3CDTF">2015-12-14T18:24:05Z</dcterms:created>
  <dcterms:modified xsi:type="dcterms:W3CDTF">2016-09-28T18:10:20Z</dcterms:modified>
</cp:coreProperties>
</file>