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29"/>
  </p:notesMasterIdLst>
  <p:sldIdLst>
    <p:sldId id="257" r:id="rId5"/>
    <p:sldId id="258"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45" d="100"/>
          <a:sy n="45" d="100"/>
        </p:scale>
        <p:origin x="53"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327F3-15FB-463D-A588-624935B8743C}" type="datetimeFigureOut">
              <a:rPr lang="en-US" smtClean="0"/>
              <a:t>9/22/2015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ADBB9-DF04-4678-840E-0038500FEC18}" type="slidenum">
              <a:rPr lang="en-US" smtClean="0"/>
              <a:t>‹#›</a:t>
            </a:fld>
            <a:endParaRPr lang="en-US"/>
          </a:p>
        </p:txBody>
      </p:sp>
    </p:spTree>
    <p:extLst>
      <p:ext uri="{BB962C8B-B14F-4D97-AF65-F5344CB8AC3E}">
        <p14:creationId xmlns:p14="http://schemas.microsoft.com/office/powerpoint/2010/main" val="276369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1AC21-102A-4452-B8AF-7288A4FB2DC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92544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C711D67-A65B-4C43-A09F-AD5F0C851202}" type="slidenum">
              <a:rPr lang="en-US" altLang="en-US" sz="1200">
                <a:solidFill>
                  <a:srgbClr val="000000"/>
                </a:solidFill>
              </a:rPr>
              <a:pPr/>
              <a:t>14</a:t>
            </a:fld>
            <a:endParaRPr lang="en-US" altLang="en-US" sz="120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 sure to give the slide a title/name in case you need to refer to it later in the presentation. Be sure to keep your bullets short and precise.</a:t>
            </a:r>
          </a:p>
        </p:txBody>
      </p:sp>
    </p:spTree>
    <p:extLst>
      <p:ext uri="{BB962C8B-B14F-4D97-AF65-F5344CB8AC3E}">
        <p14:creationId xmlns:p14="http://schemas.microsoft.com/office/powerpoint/2010/main" val="33343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603E337-5F36-4F34-BCDF-98F1097E90DB}" type="slidenum">
              <a:rPr lang="en-US" altLang="en-US" sz="1200">
                <a:solidFill>
                  <a:srgbClr val="000000"/>
                </a:solidFill>
              </a:rPr>
              <a:pPr/>
              <a:t>15</a:t>
            </a:fld>
            <a:endParaRPr lang="en-US" altLang="en-US" sz="12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98678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2519E6E-FD1D-4C80-AA53-7E9DE1892DB2}" type="slidenum">
              <a:rPr lang="en-US" altLang="en-US" sz="1200">
                <a:solidFill>
                  <a:srgbClr val="000000"/>
                </a:solidFill>
              </a:rPr>
              <a:pPr/>
              <a:t>16</a:t>
            </a:fld>
            <a:endParaRPr lang="en-US" altLang="en-US" sz="120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 sure to give the slide a title/name in case you need to refer to it later in the presentation. Be sure to keep your bullets short and precise.</a:t>
            </a:r>
          </a:p>
        </p:txBody>
      </p:sp>
    </p:spTree>
    <p:extLst>
      <p:ext uri="{BB962C8B-B14F-4D97-AF65-F5344CB8AC3E}">
        <p14:creationId xmlns:p14="http://schemas.microsoft.com/office/powerpoint/2010/main" val="174183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04B646A-0BC1-4F4F-B3E5-63C3B01CF336}" type="slidenum">
              <a:rPr lang="en-US" altLang="en-US" sz="1200">
                <a:solidFill>
                  <a:srgbClr val="000000"/>
                </a:solidFill>
              </a:rPr>
              <a:pPr/>
              <a:t>17</a:t>
            </a:fld>
            <a:endParaRPr lang="en-US" altLang="en-US" sz="120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 sure to give the slide a title/name in case you need to refer to it later in the presentation. Be sure to keep your bullets short and precise.</a:t>
            </a:r>
          </a:p>
        </p:txBody>
      </p:sp>
    </p:spTree>
    <p:extLst>
      <p:ext uri="{BB962C8B-B14F-4D97-AF65-F5344CB8AC3E}">
        <p14:creationId xmlns:p14="http://schemas.microsoft.com/office/powerpoint/2010/main" val="298534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900AF3B-ED38-4C3C-94D2-533DC99DD121}" type="slidenum">
              <a:rPr lang="en-US" altLang="en-US" sz="1200">
                <a:solidFill>
                  <a:srgbClr val="000000"/>
                </a:solidFill>
              </a:rPr>
              <a:pPr/>
              <a:t>18</a:t>
            </a:fld>
            <a:endParaRPr lang="en-US" altLang="en-US" sz="120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1. </a:t>
            </a:r>
            <a:r>
              <a:rPr lang="en-US" altLang="en-US" b="1" smtClean="0"/>
              <a:t>Torch Clubs</a:t>
            </a:r>
            <a:r>
              <a:rPr lang="en-US" altLang="en-US" smtClean="0"/>
              <a:t/>
            </a:r>
            <a:br>
              <a:rPr lang="en-US" altLang="en-US" smtClean="0"/>
            </a:br>
            <a:r>
              <a:rPr lang="en-US" altLang="en-US" smtClean="0"/>
              <a:t>Torch Clubs are chartered small-group leadership and service clubs for boys and girls ages 11-13. Torch Club members elect officers and work together to plan and implement activities in four areas: service to Club and community, education, health and fitness, and social recreation.</a:t>
            </a:r>
            <a:br>
              <a:rPr lang="en-US" altLang="en-US" smtClean="0"/>
            </a:br>
            <a:endParaRPr lang="en-US" altLang="en-US" smtClean="0"/>
          </a:p>
          <a:p>
            <a:pPr eaLnBrk="1" hangingPunct="1"/>
            <a:r>
              <a:rPr lang="en-US" altLang="en-US" smtClean="0"/>
              <a:t>2. </a:t>
            </a:r>
            <a:r>
              <a:rPr lang="en-US" altLang="en-US" b="1" smtClean="0"/>
              <a:t>Skill Tech: A Club Tech Basic Skills Program</a:t>
            </a:r>
            <a:r>
              <a:rPr lang="en-US" altLang="en-US" smtClean="0"/>
              <a:t/>
            </a:r>
            <a:br>
              <a:rPr lang="en-US" altLang="en-US" smtClean="0"/>
            </a:br>
            <a:r>
              <a:rPr lang="en-US" altLang="en-US" smtClean="0"/>
              <a:t>Skill Tech is a comprehensive basic computer skills curriculum for Club members ages 6-18 featuring fun, hands-on and age-appropriate lessons for four age groups. Rather than learning by rote all the functions of various software programs, participants perform activities toward the completion of larger projects, mastering valuable computer skills along the way.</a:t>
            </a:r>
            <a:br>
              <a:rPr lang="en-US" altLang="en-US" smtClean="0"/>
            </a:br>
            <a:endParaRPr lang="en-US" altLang="en-US" smtClean="0"/>
          </a:p>
          <a:p>
            <a:pPr eaLnBrk="1" hangingPunct="1"/>
            <a:r>
              <a:rPr lang="en-US" altLang="en-US" smtClean="0"/>
              <a:t>3. </a:t>
            </a:r>
            <a:r>
              <a:rPr lang="en-US" altLang="en-US" b="1" smtClean="0"/>
              <a:t>Child Safety and Protection </a:t>
            </a:r>
            <a:r>
              <a:rPr lang="en-US" altLang="en-US" smtClean="0"/>
              <a:t/>
            </a:r>
            <a:br>
              <a:rPr lang="en-US" altLang="en-US" smtClean="0"/>
            </a:br>
            <a:r>
              <a:rPr lang="en-US" altLang="en-US" smtClean="0"/>
              <a:t>Developed with the National Center for Missing and Exploited Children, this program helps Clubs ensure the safety and protection of children through training for Club professionals and volunteers, a skill development and safety awareness curriculum for Club members ages 6-13, peer leader involvement, as well as parent and community awareness and participation.</a:t>
            </a:r>
            <a:br>
              <a:rPr lang="en-US" altLang="en-US" smtClean="0"/>
            </a:br>
            <a:endParaRPr lang="en-US" altLang="en-US" smtClean="0"/>
          </a:p>
        </p:txBody>
      </p:sp>
    </p:spTree>
    <p:extLst>
      <p:ext uri="{BB962C8B-B14F-4D97-AF65-F5344CB8AC3E}">
        <p14:creationId xmlns:p14="http://schemas.microsoft.com/office/powerpoint/2010/main" val="233142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AF58238-FA7D-4999-A9D2-102DB11F723A}" type="slidenum">
              <a:rPr lang="en-US" altLang="en-US" sz="1200">
                <a:solidFill>
                  <a:srgbClr val="000000"/>
                </a:solidFill>
              </a:rPr>
              <a:pPr/>
              <a:t>19</a:t>
            </a:fld>
            <a:endParaRPr lang="en-US" altLang="en-US" sz="120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conducted by Louis Harris &amp; Associates</a:t>
            </a:r>
          </a:p>
        </p:txBody>
      </p:sp>
    </p:spTree>
    <p:extLst>
      <p:ext uri="{BB962C8B-B14F-4D97-AF65-F5344CB8AC3E}">
        <p14:creationId xmlns:p14="http://schemas.microsoft.com/office/powerpoint/2010/main" val="2267646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5A451BD-7891-48A1-9289-203243905245}" type="slidenum">
              <a:rPr lang="en-US" altLang="en-US" sz="1200">
                <a:solidFill>
                  <a:srgbClr val="000000"/>
                </a:solidFill>
              </a:rPr>
              <a:pPr/>
              <a:t>20</a:t>
            </a:fld>
            <a:endParaRPr lang="en-US" altLang="en-US" sz="120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conducted by Louis Harris &amp; Associates</a:t>
            </a:r>
          </a:p>
        </p:txBody>
      </p:sp>
    </p:spTree>
    <p:extLst>
      <p:ext uri="{BB962C8B-B14F-4D97-AF65-F5344CB8AC3E}">
        <p14:creationId xmlns:p14="http://schemas.microsoft.com/office/powerpoint/2010/main" val="149997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D5432CC-6E2C-4DC4-8C89-ECCDBE97F31A}" type="slidenum">
              <a:rPr lang="en-US" altLang="en-US" sz="1200">
                <a:solidFill>
                  <a:srgbClr val="000000"/>
                </a:solidFill>
              </a:rPr>
              <a:pPr/>
              <a:t>21</a:t>
            </a:fld>
            <a:endParaRPr lang="en-US" altLang="en-US" sz="120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 sure to give the slide a title/name in case you need to refer to it later in the presentation. Be sure to keep your bullets short and precise.</a:t>
            </a:r>
          </a:p>
        </p:txBody>
      </p:sp>
    </p:spTree>
    <p:extLst>
      <p:ext uri="{BB962C8B-B14F-4D97-AF65-F5344CB8AC3E}">
        <p14:creationId xmlns:p14="http://schemas.microsoft.com/office/powerpoint/2010/main" val="325259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E47D4F0-6F4C-47C6-81D8-4730A910FCCD}" type="slidenum">
              <a:rPr lang="en-US" altLang="en-US" sz="1200">
                <a:solidFill>
                  <a:srgbClr val="000000"/>
                </a:solidFill>
              </a:rPr>
              <a:pPr/>
              <a:t>22</a:t>
            </a:fld>
            <a:endParaRPr lang="en-US" altLang="en-US" sz="120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 sure to give the slide a title/name in case you need to refer to it later in the presentation. Be sure to keep your bullets short and precise.</a:t>
            </a:r>
          </a:p>
        </p:txBody>
      </p:sp>
    </p:spTree>
    <p:extLst>
      <p:ext uri="{BB962C8B-B14F-4D97-AF65-F5344CB8AC3E}">
        <p14:creationId xmlns:p14="http://schemas.microsoft.com/office/powerpoint/2010/main" val="188781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26AD1C8-9822-4726-9D0D-3044E46E7653}" type="slidenum">
              <a:rPr lang="en-US" altLang="en-US" sz="1200">
                <a:solidFill>
                  <a:srgbClr val="000000"/>
                </a:solidFill>
              </a:rPr>
              <a:pPr/>
              <a:t>23</a:t>
            </a:fld>
            <a:endParaRPr lang="en-US" altLang="en-US" sz="1200">
              <a:solidFill>
                <a:srgbClr val="000000"/>
              </a:solidFill>
            </a:endParaRPr>
          </a:p>
        </p:txBody>
      </p:sp>
    </p:spTree>
    <p:extLst>
      <p:ext uri="{BB962C8B-B14F-4D97-AF65-F5344CB8AC3E}">
        <p14:creationId xmlns:p14="http://schemas.microsoft.com/office/powerpoint/2010/main" val="214456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1AC21-102A-4452-B8AF-7288A4FB2DC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25759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1AC21-102A-4452-B8AF-7288A4FB2DC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65099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9B03EE3-1C60-4644-93BA-B62EEEFF8DAC}" type="slidenum">
              <a:rPr lang="en-US" altLang="en-US" sz="1200">
                <a:solidFill>
                  <a:srgbClr val="000000"/>
                </a:solidFill>
              </a:rPr>
              <a:pPr/>
              <a:t>4</a:t>
            </a:fld>
            <a:endParaRPr lang="en-US" altLang="en-US" sz="1200">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You can click on the text box containing ‘OF ANY LOCATION’ and  re-type your Club name.</a:t>
            </a:r>
          </a:p>
        </p:txBody>
      </p:sp>
    </p:spTree>
    <p:extLst>
      <p:ext uri="{BB962C8B-B14F-4D97-AF65-F5344CB8AC3E}">
        <p14:creationId xmlns:p14="http://schemas.microsoft.com/office/powerpoint/2010/main" val="421853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8681A72-7BB4-457D-A5AC-C0AC9F1B2B2E}" type="slidenum">
              <a:rPr lang="en-US" altLang="en-US" sz="1200">
                <a:solidFill>
                  <a:srgbClr val="000000"/>
                </a:solidFill>
              </a:rPr>
              <a:pPr/>
              <a:t>5</a:t>
            </a:fld>
            <a:endParaRPr lang="en-US" altLang="en-US" sz="1200">
              <a:solidFill>
                <a:srgbClr val="000000"/>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Changed in 2001</a:t>
            </a:r>
          </a:p>
        </p:txBody>
      </p:sp>
    </p:spTree>
    <p:extLst>
      <p:ext uri="{BB962C8B-B14F-4D97-AF65-F5344CB8AC3E}">
        <p14:creationId xmlns:p14="http://schemas.microsoft.com/office/powerpoint/2010/main" val="390875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60C72C8-E165-4749-B178-6302D1796E80}" type="slidenum">
              <a:rPr lang="en-US" altLang="en-US" sz="1200">
                <a:solidFill>
                  <a:srgbClr val="000000"/>
                </a:solidFill>
              </a:rPr>
              <a:pPr/>
              <a:t>6</a:t>
            </a:fld>
            <a:endParaRPr lang="en-US" altLang="en-US" sz="1200">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1860: A cause is born…several women in Hartford, Conn., believing that boys should have a positive alternative to roaming the streets, organize the first club </a:t>
            </a:r>
            <a:endParaRPr lang="en-US" altLang="en-US" b="1" smtClean="0"/>
          </a:p>
          <a:p>
            <a:pPr eaLnBrk="1" hangingPunct="1"/>
            <a:endParaRPr lang="en-US" altLang="en-US" smtClean="0"/>
          </a:p>
        </p:txBody>
      </p:sp>
    </p:spTree>
    <p:extLst>
      <p:ext uri="{BB962C8B-B14F-4D97-AF65-F5344CB8AC3E}">
        <p14:creationId xmlns:p14="http://schemas.microsoft.com/office/powerpoint/2010/main" val="66448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F6C0144-3CA1-4BF8-AE76-D3181199CA1A}" type="slidenum">
              <a:rPr lang="en-US" altLang="en-US" sz="1200">
                <a:solidFill>
                  <a:srgbClr val="000000"/>
                </a:solidFill>
              </a:rPr>
              <a:pPr/>
              <a:t>7</a:t>
            </a:fld>
            <a:endParaRPr lang="en-US" altLang="en-US" sz="120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 sure to give the slide a title/name in case you need to refer to it later in the presentation. Be sure to keep your bullets short and precise.</a:t>
            </a:r>
          </a:p>
        </p:txBody>
      </p:sp>
    </p:spTree>
    <p:extLst>
      <p:ext uri="{BB962C8B-B14F-4D97-AF65-F5344CB8AC3E}">
        <p14:creationId xmlns:p14="http://schemas.microsoft.com/office/powerpoint/2010/main" val="409541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7C407E6-4B3B-44A0-8718-BF476941E3FE}" type="slidenum">
              <a:rPr lang="en-US" altLang="en-US" sz="1200">
                <a:solidFill>
                  <a:srgbClr val="000000"/>
                </a:solidFill>
              </a:rPr>
              <a:pPr/>
              <a:t>8</a:t>
            </a:fld>
            <a:endParaRPr lang="en-US" altLang="en-US" sz="120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Four key characteristics define the essence of a Boys &amp; Girls Club. All are critical in exerting positive impact on the life of a child.</a:t>
            </a:r>
          </a:p>
          <a:p>
            <a:pPr eaLnBrk="1" hangingPunct="1"/>
            <a:endParaRPr lang="en-US" altLang="en-US" smtClean="0"/>
          </a:p>
        </p:txBody>
      </p:sp>
    </p:spTree>
    <p:extLst>
      <p:ext uri="{BB962C8B-B14F-4D97-AF65-F5344CB8AC3E}">
        <p14:creationId xmlns:p14="http://schemas.microsoft.com/office/powerpoint/2010/main" val="110155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B2460A6-0241-44B6-A6FF-EB4549CABEDC}" type="slidenum">
              <a:rPr lang="en-US" altLang="en-US" sz="1200">
                <a:solidFill>
                  <a:srgbClr val="000000"/>
                </a:solidFill>
              </a:rPr>
              <a:pPr/>
              <a:t>9</a:t>
            </a:fld>
            <a:endParaRPr lang="en-US" altLang="en-US" sz="120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Traditional Stand-alone facility is the ultimate goal. </a:t>
            </a:r>
          </a:p>
        </p:txBody>
      </p:sp>
    </p:spTree>
    <p:extLst>
      <p:ext uri="{BB962C8B-B14F-4D97-AF65-F5344CB8AC3E}">
        <p14:creationId xmlns:p14="http://schemas.microsoft.com/office/powerpoint/2010/main" val="231045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B4E5CA3-EA22-4B63-8D85-5E4B01C61688}" type="slidenum">
              <a:rPr lang="en-US" altLang="en-US" sz="1200">
                <a:solidFill>
                  <a:srgbClr val="000000"/>
                </a:solidFill>
              </a:rPr>
              <a:pPr/>
              <a:t>13</a:t>
            </a:fld>
            <a:endParaRPr lang="en-US" altLang="en-US" sz="1200">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 sure to give the slide a title/name in case you need to refer to it later in the presentation. Be sure to keep your bullets short and precise.</a:t>
            </a:r>
          </a:p>
        </p:txBody>
      </p:sp>
    </p:spTree>
    <p:extLst>
      <p:ext uri="{BB962C8B-B14F-4D97-AF65-F5344CB8AC3E}">
        <p14:creationId xmlns:p14="http://schemas.microsoft.com/office/powerpoint/2010/main" val="383470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3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285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49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842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60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51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325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274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19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7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855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4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374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04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93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00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855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375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921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09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001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508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142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902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395045-F4B7-4B99-A474-086F5B4307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2482624"/>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1E10435-6635-4E32-A873-C60752694B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1935912"/>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462525-13CA-44D1-8B56-538BFA6D08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479633"/>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371214-72AA-43C5-A405-08C3966BFD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2617625"/>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38DBD69-FAE8-4A9C-AA15-1D8D9B8E0C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7494910"/>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730382B-E501-4B75-8B1F-99F4380CBB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88189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847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3AE0957-0C6E-4B88-BF58-8DBD6F9602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708200"/>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9EEB82A-63F8-4659-8D0A-C6B15183FB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1919222"/>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7E3662-6A07-458A-BBC6-746C7E9881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3611507"/>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0897BC-3F0B-42C6-ADCD-F881EB86ED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8580007"/>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5C79B-20B1-450B-80F8-9C57E8B776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241459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4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4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31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89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12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01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2702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031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CCA28D66-E902-442A-9C0A-FCC173DB9DC3}"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040881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8" Type="http://schemas.openxmlformats.org/officeDocument/2006/relationships/hyperlink" Target="http://www.earthsharenc.org/" TargetMode="External"/><Relationship Id="rId3" Type="http://schemas.openxmlformats.org/officeDocument/2006/relationships/hyperlink" Target="http://www.johnavery.org/" TargetMode="External"/><Relationship Id="rId7" Type="http://schemas.openxmlformats.org/officeDocument/2006/relationships/hyperlink" Target="http://www.durhamcrisisresponse.org/" TargetMode="External"/><Relationship Id="rId2" Type="http://schemas.openxmlformats.org/officeDocument/2006/relationships/hyperlink" Target="http://www.durhamrescuemission.org/" TargetMode="External"/><Relationship Id="rId1" Type="http://schemas.openxmlformats.org/officeDocument/2006/relationships/slideLayout" Target="../slideLayouts/slideLayout6.xml"/><Relationship Id="rId6" Type="http://schemas.openxmlformats.org/officeDocument/2006/relationships/hyperlink" Target="http://www.salvationarmycarolinas.org/durham/boys-and-girls-club/" TargetMode="External"/><Relationship Id="rId11" Type="http://schemas.openxmlformats.org/officeDocument/2006/relationships/hyperlink" Target="http://www.unitedwaytriangle.org/" TargetMode="External"/><Relationship Id="rId5" Type="http://schemas.openxmlformats.org/officeDocument/2006/relationships/hyperlink" Target="http://www.seniorpharmassist.org/" TargetMode="External"/><Relationship Id="rId10" Type="http://schemas.openxmlformats.org/officeDocument/2006/relationships/hyperlink" Target="http://www.dcslnc.org/" TargetMode="External"/><Relationship Id="rId4" Type="http://schemas.openxmlformats.org/officeDocument/2006/relationships/hyperlink" Target="http://www.exchangefamilycenter.org/" TargetMode="External"/><Relationship Id="rId9" Type="http://schemas.openxmlformats.org/officeDocument/2006/relationships/hyperlink" Target="http://www.toxicfreenc.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5.xml"/><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hyperlink" Target="mailto:jlevisy@johnavery.org" TargetMode="External"/><Relationship Id="rId7"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durhamcountycares.org/#!employees/c1gh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382" y="357809"/>
            <a:ext cx="2914800" cy="2209112"/>
          </a:xfrm>
          <a:prstGeom prst="rect">
            <a:avLst/>
          </a:prstGeom>
          <a:effectLst/>
        </p:spPr>
      </p:pic>
      <p:sp>
        <p:nvSpPr>
          <p:cNvPr id="8" name="TextBox 7"/>
          <p:cNvSpPr txBox="1"/>
          <p:nvPr/>
        </p:nvSpPr>
        <p:spPr>
          <a:xfrm>
            <a:off x="747132" y="2743995"/>
            <a:ext cx="10950497" cy="3477875"/>
          </a:xfrm>
          <a:prstGeom prst="rect">
            <a:avLst/>
          </a:prstGeom>
          <a:noFill/>
        </p:spPr>
        <p:txBody>
          <a:bodyPr wrap="square" rtlCol="0">
            <a:spAutoFit/>
          </a:bodyPr>
          <a:lstStyle/>
          <a:p>
            <a:pPr algn="ctr"/>
            <a:r>
              <a:rPr lang="en-US" sz="6600" b="1" dirty="0">
                <a:ln w="0"/>
                <a:solidFill>
                  <a:srgbClr val="5B9BD5"/>
                </a:solidFill>
                <a:effectLst>
                  <a:outerShdw blurRad="38100" dist="25400" dir="5400000" algn="ctr" rotWithShape="0">
                    <a:srgbClr val="6E747A">
                      <a:alpha val="43000"/>
                    </a:srgbClr>
                  </a:outerShdw>
                </a:effectLst>
              </a:rPr>
              <a:t>2015 Durham County Cares Campaign</a:t>
            </a:r>
          </a:p>
          <a:p>
            <a:pPr algn="ctr"/>
            <a:r>
              <a:rPr lang="en-US" sz="4400" dirty="0">
                <a:ln w="0"/>
                <a:solidFill>
                  <a:prstClr val="black"/>
                </a:solidFill>
                <a:effectLst>
                  <a:outerShdw blurRad="38100" dist="25400" dir="5400000" algn="ctr" rotWithShape="0">
                    <a:srgbClr val="6E747A">
                      <a:alpha val="43000"/>
                    </a:srgbClr>
                  </a:outerShdw>
                </a:effectLst>
              </a:rPr>
              <a:t>Recipient Organization Presentations</a:t>
            </a:r>
          </a:p>
          <a:p>
            <a:pPr algn="ctr"/>
            <a:r>
              <a:rPr lang="en-US" sz="4400" dirty="0">
                <a:ln w="0"/>
                <a:solidFill>
                  <a:prstClr val="black"/>
                </a:solidFill>
                <a:effectLst>
                  <a:outerShdw blurRad="38100" dist="25400" dir="5400000" algn="ctr" rotWithShape="0">
                    <a:srgbClr val="6E747A">
                      <a:alpha val="43000"/>
                    </a:srgbClr>
                  </a:outerShdw>
                </a:effectLst>
              </a:rPr>
              <a:t>Thursday, September 17, 2015</a:t>
            </a:r>
            <a:endParaRPr lang="en-US" sz="4400" dirty="0">
              <a:ln w="0"/>
              <a:solidFill>
                <a:prstClr val="black"/>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5258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81104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29333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IMG_265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97797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IMG_265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99031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3657601" y="1349376"/>
            <a:ext cx="300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Open Daily:</a:t>
            </a:r>
          </a:p>
        </p:txBody>
      </p:sp>
      <p:sp>
        <p:nvSpPr>
          <p:cNvPr id="11268" name="Text Box 4"/>
          <p:cNvSpPr txBox="1">
            <a:spLocks noChangeArrowheads="1"/>
          </p:cNvSpPr>
          <p:nvPr/>
        </p:nvSpPr>
        <p:spPr bwMode="auto">
          <a:xfrm>
            <a:off x="3698876" y="2238375"/>
            <a:ext cx="6480175"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30000"/>
              </a:lnSpc>
              <a:spcBef>
                <a:spcPct val="0"/>
              </a:spcBef>
              <a:spcAft>
                <a:spcPct val="0"/>
              </a:spcAft>
            </a:pPr>
            <a:r>
              <a:rPr lang="en-US" altLang="en-US" sz="2800" b="1">
                <a:solidFill>
                  <a:srgbClr val="000000"/>
                </a:solidFill>
                <a:latin typeface="Arial" panose="020B0604020202020204" pitchFamily="34" charset="0"/>
              </a:rPr>
              <a:t>The Club is open every day after school, during the summer and when kids have free time and need positive, productive outlets.</a:t>
            </a:r>
            <a:r>
              <a:rPr lang="en-US" altLang="en-US">
                <a:solidFill>
                  <a:srgbClr val="000000"/>
                </a:solidFill>
              </a:rPr>
              <a:t> </a:t>
            </a:r>
            <a:r>
              <a:rPr lang="en-US" altLang="en-US" sz="2800" b="1">
                <a:solidFill>
                  <a:srgbClr val="000000"/>
                </a:solidFill>
                <a:latin typeface="Arial" panose="020B0604020202020204" pitchFamily="34" charset="0"/>
              </a:rPr>
              <a:t> </a:t>
            </a:r>
          </a:p>
          <a:p>
            <a:pPr eaLnBrk="0" fontAlgn="base" hangingPunct="0">
              <a:lnSpc>
                <a:spcPct val="130000"/>
              </a:lnSpc>
              <a:spcBef>
                <a:spcPct val="0"/>
              </a:spcBef>
              <a:spcAft>
                <a:spcPct val="0"/>
              </a:spcAft>
            </a:pPr>
            <a:r>
              <a:rPr lang="en-US" altLang="en-US" sz="2800" b="1">
                <a:solidFill>
                  <a:srgbClr val="000000"/>
                </a:solidFill>
                <a:latin typeface="Arial" panose="020B0604020202020204" pitchFamily="34" charset="0"/>
              </a:rPr>
              <a:t>Nutritional meals are provided to every child, every day as part of their membership.</a:t>
            </a:r>
          </a:p>
        </p:txBody>
      </p:sp>
      <p:sp>
        <p:nvSpPr>
          <p:cNvPr id="11269" name="Text Box 5"/>
          <p:cNvSpPr txBox="1">
            <a:spLocks noChangeArrowheads="1"/>
          </p:cNvSpPr>
          <p:nvPr/>
        </p:nvSpPr>
        <p:spPr bwMode="auto">
          <a:xfrm>
            <a:off x="2819400" y="381000"/>
            <a:ext cx="838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600">
                <a:solidFill>
                  <a:srgbClr val="000000"/>
                </a:solidFill>
                <a:latin typeface="Arial" panose="020B0604020202020204" pitchFamily="34" charset="0"/>
              </a:rPr>
              <a:t>Of Greater Durham</a:t>
            </a:r>
          </a:p>
        </p:txBody>
      </p:sp>
      <p:sp>
        <p:nvSpPr>
          <p:cNvPr id="11270" name="Rectangle 12"/>
          <p:cNvSpPr>
            <a:spLocks noChangeArrowheads="1"/>
          </p:cNvSpPr>
          <p:nvPr/>
        </p:nvSpPr>
        <p:spPr bwMode="auto">
          <a:xfrm>
            <a:off x="1524000" y="2133600"/>
            <a:ext cx="1905000" cy="2971800"/>
          </a:xfrm>
          <a:prstGeom prst="rect">
            <a:avLst/>
          </a:prstGeom>
          <a:solidFill>
            <a:srgbClr val="0099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pic>
        <p:nvPicPr>
          <p:cNvPr id="11271" name="Picture 6" descr="bg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1905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13" descr="b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657600"/>
            <a:ext cx="19050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3" name="Picture 14" descr="bg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334000"/>
            <a:ext cx="1905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82091"/>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3657600" y="1349376"/>
            <a:ext cx="467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Professional Staff:</a:t>
            </a:r>
          </a:p>
        </p:txBody>
      </p:sp>
      <p:sp>
        <p:nvSpPr>
          <p:cNvPr id="12292" name="Text Box 4"/>
          <p:cNvSpPr txBox="1">
            <a:spLocks noChangeArrowheads="1"/>
          </p:cNvSpPr>
          <p:nvPr/>
        </p:nvSpPr>
        <p:spPr bwMode="auto">
          <a:xfrm>
            <a:off x="3698876" y="2238376"/>
            <a:ext cx="64801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30000"/>
              </a:lnSpc>
              <a:spcBef>
                <a:spcPct val="0"/>
              </a:spcBef>
              <a:spcAft>
                <a:spcPct val="0"/>
              </a:spcAft>
            </a:pPr>
            <a:r>
              <a:rPr lang="en-US" altLang="en-US" sz="2800" b="1">
                <a:solidFill>
                  <a:srgbClr val="000000"/>
                </a:solidFill>
                <a:latin typeface="Arial" panose="020B0604020202020204" pitchFamily="34" charset="0"/>
              </a:rPr>
              <a:t>Our Club has highly trained, paid youth development professionals, providing positive role models and mentors. Volunteers provide key supplementary support.</a:t>
            </a:r>
            <a:r>
              <a:rPr lang="en-US" altLang="en-US">
                <a:solidFill>
                  <a:srgbClr val="000000"/>
                </a:solidFill>
              </a:rPr>
              <a:t> </a:t>
            </a:r>
            <a:r>
              <a:rPr lang="en-US" altLang="en-US" sz="2800" b="1">
                <a:solidFill>
                  <a:srgbClr val="000000"/>
                </a:solidFill>
                <a:latin typeface="Arial" panose="020B0604020202020204" pitchFamily="34" charset="0"/>
              </a:rPr>
              <a:t> </a:t>
            </a:r>
          </a:p>
        </p:txBody>
      </p:sp>
      <p:sp>
        <p:nvSpPr>
          <p:cNvPr id="12293" name="Text Box 8"/>
          <p:cNvSpPr txBox="1">
            <a:spLocks noChangeArrowheads="1"/>
          </p:cNvSpPr>
          <p:nvPr/>
        </p:nvSpPr>
        <p:spPr bwMode="auto">
          <a:xfrm>
            <a:off x="2535239" y="381000"/>
            <a:ext cx="12652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600">
                <a:solidFill>
                  <a:srgbClr val="000000"/>
                </a:solidFill>
                <a:latin typeface="Arial" panose="020B0604020202020204" pitchFamily="34" charset="0"/>
              </a:rPr>
              <a:t>                     of Greater Durham</a:t>
            </a:r>
          </a:p>
        </p:txBody>
      </p:sp>
      <p:pic>
        <p:nvPicPr>
          <p:cNvPr id="12294" name="Picture 12" descr="bg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19050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5" name="Rectangle 15"/>
          <p:cNvSpPr>
            <a:spLocks noChangeArrowheads="1"/>
          </p:cNvSpPr>
          <p:nvPr/>
        </p:nvSpPr>
        <p:spPr bwMode="auto">
          <a:xfrm>
            <a:off x="1524000" y="3810000"/>
            <a:ext cx="1905000" cy="609600"/>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pic>
        <p:nvPicPr>
          <p:cNvPr id="12296" name="Picture 14" descr="b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733800"/>
            <a:ext cx="1905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7" name="Picture 11" descr="bg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181600"/>
            <a:ext cx="19050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92655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3886200" y="2438400"/>
            <a:ext cx="63261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20000"/>
              </a:lnSpc>
              <a:spcBef>
                <a:spcPct val="0"/>
              </a:spcBef>
              <a:spcAft>
                <a:spcPct val="0"/>
              </a:spcAft>
            </a:pPr>
            <a:endParaRPr lang="en-US" altLang="en-US" sz="3600">
              <a:solidFill>
                <a:srgbClr val="000000"/>
              </a:solidFill>
              <a:latin typeface="Arial" panose="020B0604020202020204" pitchFamily="34" charset="0"/>
            </a:endParaRPr>
          </a:p>
        </p:txBody>
      </p:sp>
      <p:sp>
        <p:nvSpPr>
          <p:cNvPr id="13316" name="Text Box 4"/>
          <p:cNvSpPr txBox="1">
            <a:spLocks noChangeArrowheads="1"/>
          </p:cNvSpPr>
          <p:nvPr/>
        </p:nvSpPr>
        <p:spPr bwMode="auto">
          <a:xfrm>
            <a:off x="3657600" y="1349376"/>
            <a:ext cx="444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Affordable To All:</a:t>
            </a:r>
          </a:p>
        </p:txBody>
      </p:sp>
      <p:sp>
        <p:nvSpPr>
          <p:cNvPr id="13317" name="Text Box 5"/>
          <p:cNvSpPr txBox="1">
            <a:spLocks noChangeArrowheads="1"/>
          </p:cNvSpPr>
          <p:nvPr/>
        </p:nvSpPr>
        <p:spPr bwMode="auto">
          <a:xfrm>
            <a:off x="3698876" y="2238376"/>
            <a:ext cx="67405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30000"/>
              </a:lnSpc>
              <a:spcBef>
                <a:spcPct val="0"/>
              </a:spcBef>
              <a:spcAft>
                <a:spcPct val="0"/>
              </a:spcAft>
              <a:buClr>
                <a:srgbClr val="2EB028"/>
              </a:buClr>
              <a:buFontTx/>
              <a:buChar char="•"/>
            </a:pPr>
            <a:r>
              <a:rPr lang="en-US" altLang="en-US" sz="2800" b="1">
                <a:solidFill>
                  <a:srgbClr val="000000"/>
                </a:solidFill>
                <a:latin typeface="Arial" panose="020B0604020202020204" pitchFamily="34" charset="0"/>
              </a:rPr>
              <a:t>Dues are low (currently $10/year)</a:t>
            </a:r>
          </a:p>
          <a:p>
            <a:pPr eaLnBrk="0" fontAlgn="base" hangingPunct="0">
              <a:lnSpc>
                <a:spcPct val="130000"/>
              </a:lnSpc>
              <a:spcBef>
                <a:spcPct val="0"/>
              </a:spcBef>
              <a:spcAft>
                <a:spcPct val="0"/>
              </a:spcAft>
              <a:buClr>
                <a:srgbClr val="2EB028"/>
              </a:buClr>
              <a:buFontTx/>
              <a:buChar char="•"/>
            </a:pPr>
            <a:r>
              <a:rPr lang="en-US" altLang="en-US" sz="2800" b="1">
                <a:solidFill>
                  <a:srgbClr val="000000"/>
                </a:solidFill>
                <a:latin typeface="Arial" panose="020B0604020202020204" pitchFamily="34" charset="0"/>
              </a:rPr>
              <a:t>Children can also earn membership</a:t>
            </a:r>
          </a:p>
          <a:p>
            <a:pPr eaLnBrk="0" fontAlgn="base" hangingPunct="0">
              <a:lnSpc>
                <a:spcPct val="130000"/>
              </a:lnSpc>
              <a:spcBef>
                <a:spcPct val="0"/>
              </a:spcBef>
              <a:spcAft>
                <a:spcPct val="0"/>
              </a:spcAft>
              <a:buClr>
                <a:srgbClr val="2EB028"/>
              </a:buClr>
              <a:buFontTx/>
              <a:buChar char="•"/>
            </a:pPr>
            <a:r>
              <a:rPr lang="en-US" altLang="en-US" sz="2800" b="1">
                <a:solidFill>
                  <a:srgbClr val="000000"/>
                </a:solidFill>
                <a:latin typeface="Arial" panose="020B0604020202020204" pitchFamily="34" charset="0"/>
              </a:rPr>
              <a:t>Creates sense of ownership &amp; pride</a:t>
            </a:r>
          </a:p>
          <a:p>
            <a:pPr eaLnBrk="0" fontAlgn="base" hangingPunct="0">
              <a:lnSpc>
                <a:spcPct val="130000"/>
              </a:lnSpc>
              <a:spcBef>
                <a:spcPct val="0"/>
              </a:spcBef>
              <a:spcAft>
                <a:spcPct val="0"/>
              </a:spcAft>
              <a:buClr>
                <a:srgbClr val="2EB028"/>
              </a:buClr>
              <a:buFontTx/>
              <a:buChar char="•"/>
            </a:pPr>
            <a:r>
              <a:rPr lang="en-US" altLang="en-US" sz="2800" b="1">
                <a:solidFill>
                  <a:srgbClr val="000000"/>
                </a:solidFill>
                <a:latin typeface="Arial" panose="020B0604020202020204" pitchFamily="34" charset="0"/>
              </a:rPr>
              <a:t>Establishes a sense of belonging</a:t>
            </a:r>
          </a:p>
          <a:p>
            <a:pPr eaLnBrk="0" fontAlgn="base" hangingPunct="0">
              <a:lnSpc>
                <a:spcPct val="130000"/>
              </a:lnSpc>
              <a:spcBef>
                <a:spcPct val="0"/>
              </a:spcBef>
              <a:spcAft>
                <a:spcPct val="0"/>
              </a:spcAft>
              <a:buClr>
                <a:srgbClr val="2EB028"/>
              </a:buClr>
              <a:buFontTx/>
              <a:buChar char="•"/>
            </a:pPr>
            <a:r>
              <a:rPr lang="en-US" altLang="en-US" sz="2800" b="1">
                <a:solidFill>
                  <a:srgbClr val="000000"/>
                </a:solidFill>
                <a:latin typeface="Arial" panose="020B0604020202020204" pitchFamily="34" charset="0"/>
              </a:rPr>
              <a:t>Creates a feeling of influence</a:t>
            </a:r>
          </a:p>
        </p:txBody>
      </p:sp>
      <p:pic>
        <p:nvPicPr>
          <p:cNvPr id="13318" name="Picture 7" descr="b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268914"/>
            <a:ext cx="1905000" cy="158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8" descr="bg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133601"/>
            <a:ext cx="1905000" cy="1801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10" descr="Club Pics 8-2-07 0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733800"/>
            <a:ext cx="1905000" cy="158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27540"/>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3657601" y="990601"/>
            <a:ext cx="5173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B&amp;GCGD Programs:</a:t>
            </a:r>
          </a:p>
        </p:txBody>
      </p:sp>
      <p:sp>
        <p:nvSpPr>
          <p:cNvPr id="14340" name="Text Box 4"/>
          <p:cNvSpPr txBox="1">
            <a:spLocks noChangeArrowheads="1"/>
          </p:cNvSpPr>
          <p:nvPr/>
        </p:nvSpPr>
        <p:spPr bwMode="auto">
          <a:xfrm>
            <a:off x="3505200" y="1905000"/>
            <a:ext cx="7162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30000"/>
              </a:lnSpc>
              <a:spcBef>
                <a:spcPct val="0"/>
              </a:spcBef>
              <a:spcAft>
                <a:spcPct val="0"/>
              </a:spcAft>
              <a:buClr>
                <a:srgbClr val="33CC33"/>
              </a:buClr>
              <a:buFontTx/>
              <a:buChar char="•"/>
            </a:pPr>
            <a:r>
              <a:rPr lang="en-US" altLang="en-US" sz="2800" b="1">
                <a:solidFill>
                  <a:srgbClr val="000000"/>
                </a:solidFill>
                <a:latin typeface="Arial" panose="020B0604020202020204" pitchFamily="34" charset="0"/>
              </a:rPr>
              <a:t> Meet members’ needs &amp; interests                                                                                                 </a:t>
            </a:r>
          </a:p>
          <a:p>
            <a:pPr eaLnBrk="0" fontAlgn="base" hangingPunct="0">
              <a:lnSpc>
                <a:spcPct val="130000"/>
              </a:lnSpc>
              <a:spcBef>
                <a:spcPct val="0"/>
              </a:spcBef>
              <a:spcAft>
                <a:spcPct val="0"/>
              </a:spcAft>
              <a:buClr>
                <a:srgbClr val="00BA00"/>
              </a:buClr>
              <a:buFontTx/>
              <a:buChar char="•"/>
            </a:pPr>
            <a:r>
              <a:rPr lang="en-US" altLang="en-US" sz="2800" b="1">
                <a:solidFill>
                  <a:srgbClr val="000000"/>
                </a:solidFill>
                <a:latin typeface="Arial" panose="020B0604020202020204" pitchFamily="34" charset="0"/>
              </a:rPr>
              <a:t> Build on members’ strengths</a:t>
            </a:r>
          </a:p>
          <a:p>
            <a:pPr eaLnBrk="0" fontAlgn="base" hangingPunct="0">
              <a:lnSpc>
                <a:spcPct val="130000"/>
              </a:lnSpc>
              <a:spcBef>
                <a:spcPct val="0"/>
              </a:spcBef>
              <a:spcAft>
                <a:spcPct val="0"/>
              </a:spcAft>
              <a:buClr>
                <a:srgbClr val="00BA00"/>
              </a:buClr>
              <a:buFontTx/>
              <a:buChar char="•"/>
            </a:pPr>
            <a:r>
              <a:rPr lang="en-US" altLang="en-US" sz="2800" b="1">
                <a:solidFill>
                  <a:srgbClr val="000000"/>
                </a:solidFill>
                <a:latin typeface="Arial" panose="020B0604020202020204" pitchFamily="34" charset="0"/>
              </a:rPr>
              <a:t> Staffed by qualified professionals</a:t>
            </a:r>
          </a:p>
          <a:p>
            <a:pPr eaLnBrk="0" fontAlgn="base" hangingPunct="0">
              <a:lnSpc>
                <a:spcPct val="130000"/>
              </a:lnSpc>
              <a:spcBef>
                <a:spcPct val="0"/>
              </a:spcBef>
              <a:spcAft>
                <a:spcPct val="0"/>
              </a:spcAft>
              <a:buClr>
                <a:srgbClr val="00BA00"/>
              </a:buClr>
              <a:buFontTx/>
              <a:buChar char="•"/>
            </a:pPr>
            <a:r>
              <a:rPr lang="en-US" altLang="en-US" sz="2800" b="1">
                <a:solidFill>
                  <a:srgbClr val="000000"/>
                </a:solidFill>
                <a:latin typeface="Arial" panose="020B0604020202020204" pitchFamily="34" charset="0"/>
              </a:rPr>
              <a:t> Promote learning &amp; healthy  	development                  </a:t>
            </a:r>
          </a:p>
          <a:p>
            <a:pPr eaLnBrk="0" fontAlgn="base" hangingPunct="0">
              <a:lnSpc>
                <a:spcPct val="130000"/>
              </a:lnSpc>
              <a:spcBef>
                <a:spcPct val="0"/>
              </a:spcBef>
              <a:spcAft>
                <a:spcPct val="0"/>
              </a:spcAft>
              <a:buClr>
                <a:srgbClr val="00BA00"/>
              </a:buClr>
              <a:buFontTx/>
              <a:buChar char="•"/>
            </a:pPr>
            <a:r>
              <a:rPr lang="en-US" altLang="en-US" sz="2800" b="1">
                <a:solidFill>
                  <a:srgbClr val="000000"/>
                </a:solidFill>
                <a:latin typeface="Arial" panose="020B0604020202020204" pitchFamily="34" charset="0"/>
              </a:rPr>
              <a:t> Focus on achieving specific outcomes</a:t>
            </a:r>
          </a:p>
          <a:p>
            <a:pPr eaLnBrk="0" fontAlgn="base" hangingPunct="0">
              <a:lnSpc>
                <a:spcPct val="130000"/>
              </a:lnSpc>
              <a:spcBef>
                <a:spcPct val="0"/>
              </a:spcBef>
              <a:spcAft>
                <a:spcPct val="0"/>
              </a:spcAft>
              <a:buClr>
                <a:srgbClr val="00BA00"/>
              </a:buClr>
              <a:buFontTx/>
              <a:buChar char="•"/>
            </a:pPr>
            <a:r>
              <a:rPr lang="en-US" altLang="en-US" sz="2800" b="1">
                <a:solidFill>
                  <a:srgbClr val="000000"/>
                </a:solidFill>
                <a:latin typeface="Arial" panose="020B0604020202020204" pitchFamily="34" charset="0"/>
              </a:rPr>
              <a:t> Continually assessed and evaluated</a:t>
            </a:r>
          </a:p>
        </p:txBody>
      </p:sp>
      <p:sp>
        <p:nvSpPr>
          <p:cNvPr id="14341" name="Text Box 5"/>
          <p:cNvSpPr txBox="1">
            <a:spLocks noChangeArrowheads="1"/>
          </p:cNvSpPr>
          <p:nvPr/>
        </p:nvSpPr>
        <p:spPr bwMode="auto">
          <a:xfrm>
            <a:off x="2535238" y="381000"/>
            <a:ext cx="1223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600">
                <a:solidFill>
                  <a:srgbClr val="000000"/>
                </a:solidFill>
                <a:latin typeface="Arial" panose="020B0604020202020204" pitchFamily="34" charset="0"/>
              </a:rPr>
              <a:t>                   of Greater Durham</a:t>
            </a:r>
          </a:p>
        </p:txBody>
      </p:sp>
      <p:pic>
        <p:nvPicPr>
          <p:cNvPr id="14342" name="Picture 8" descr="bg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19050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10" descr="b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5105400"/>
            <a:ext cx="1865313"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4" name="Picture 11" descr="Club Pics 8-2-07 047"/>
          <p:cNvPicPr>
            <a:picLocks noChangeAspect="1" noChangeArrowheads="1"/>
          </p:cNvPicPr>
          <p:nvPr/>
        </p:nvPicPr>
        <p:blipFill>
          <a:blip r:embed="rId6">
            <a:extLst>
              <a:ext uri="{28A0092B-C50C-407E-A947-70E740481C1C}">
                <a14:useLocalDpi xmlns:a14="http://schemas.microsoft.com/office/drawing/2010/main" val="0"/>
              </a:ext>
            </a:extLst>
          </a:blip>
          <a:srcRect l="9851" t="18883"/>
          <a:stretch>
            <a:fillRect/>
          </a:stretch>
        </p:blipFill>
        <p:spPr bwMode="auto">
          <a:xfrm>
            <a:off x="1524000" y="3810000"/>
            <a:ext cx="1905000" cy="1366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81045"/>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3429000" y="1333500"/>
            <a:ext cx="7188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3700" b="1">
                <a:solidFill>
                  <a:srgbClr val="000000"/>
                </a:solidFill>
                <a:latin typeface="Arial" panose="020B0604020202020204" pitchFamily="34" charset="0"/>
              </a:rPr>
              <a:t>Youth Development Outcomes:</a:t>
            </a:r>
          </a:p>
        </p:txBody>
      </p:sp>
      <p:sp>
        <p:nvSpPr>
          <p:cNvPr id="15364" name="Text Box 4"/>
          <p:cNvSpPr txBox="1">
            <a:spLocks noChangeArrowheads="1"/>
          </p:cNvSpPr>
          <p:nvPr/>
        </p:nvSpPr>
        <p:spPr bwMode="auto">
          <a:xfrm>
            <a:off x="3698876" y="2238375"/>
            <a:ext cx="64801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30000"/>
              </a:lnSpc>
              <a:spcBef>
                <a:spcPct val="0"/>
              </a:spcBef>
              <a:spcAft>
                <a:spcPct val="0"/>
              </a:spcAft>
              <a:buClr>
                <a:srgbClr val="33CC33"/>
              </a:buClr>
              <a:buFontTx/>
              <a:buChar char="•"/>
            </a:pPr>
            <a:r>
              <a:rPr lang="en-US" altLang="en-US" b="1">
                <a:solidFill>
                  <a:srgbClr val="000000"/>
                </a:solidFill>
              </a:rPr>
              <a:t> </a:t>
            </a:r>
            <a:r>
              <a:rPr lang="en-US" altLang="en-US" sz="2800" b="1">
                <a:solidFill>
                  <a:srgbClr val="000000"/>
                </a:solidFill>
                <a:latin typeface="Arial" panose="020B0604020202020204" pitchFamily="34" charset="0"/>
              </a:rPr>
              <a:t>Positive self-identity</a:t>
            </a:r>
            <a:r>
              <a:rPr lang="en-US" altLang="en-US" sz="2800">
                <a:solidFill>
                  <a:srgbClr val="000000"/>
                </a:solidFill>
                <a:latin typeface="Arial" panose="020B0604020202020204" pitchFamily="34" charset="0"/>
              </a:rPr>
              <a:t> </a:t>
            </a:r>
            <a:endParaRPr lang="en-US" altLang="en-US" sz="2800" b="1">
              <a:solidFill>
                <a:srgbClr val="000000"/>
              </a:solidFill>
              <a:latin typeface="Arial" panose="020B0604020202020204" pitchFamily="34" charset="0"/>
            </a:endParaRPr>
          </a:p>
          <a:p>
            <a:pPr eaLnBrk="0" fontAlgn="base" hangingPunct="0">
              <a:lnSpc>
                <a:spcPct val="130000"/>
              </a:lnSpc>
              <a:spcBef>
                <a:spcPct val="0"/>
              </a:spcBef>
              <a:spcAft>
                <a:spcPct val="0"/>
              </a:spcAft>
              <a:buClr>
                <a:srgbClr val="00BA00"/>
              </a:buClr>
              <a:buFontTx/>
              <a:buChar char="•"/>
            </a:pPr>
            <a:r>
              <a:rPr lang="en-US" altLang="en-US" sz="2800" b="1">
                <a:solidFill>
                  <a:srgbClr val="000000"/>
                </a:solidFill>
                <a:latin typeface="Arial" panose="020B0604020202020204" pitchFamily="34" charset="0"/>
              </a:rPr>
              <a:t> Educational, employment, social, 	emotional and cultural 	competencies</a:t>
            </a:r>
            <a:r>
              <a:rPr lang="en-US" altLang="en-US" sz="2800">
                <a:solidFill>
                  <a:srgbClr val="000000"/>
                </a:solidFill>
                <a:latin typeface="Arial" panose="020B0604020202020204" pitchFamily="34" charset="0"/>
              </a:rPr>
              <a:t> </a:t>
            </a:r>
          </a:p>
          <a:p>
            <a:pPr eaLnBrk="0" fontAlgn="base" hangingPunct="0">
              <a:lnSpc>
                <a:spcPct val="130000"/>
              </a:lnSpc>
              <a:spcBef>
                <a:spcPct val="0"/>
              </a:spcBef>
              <a:spcAft>
                <a:spcPct val="0"/>
              </a:spcAft>
              <a:buClr>
                <a:srgbClr val="00BA00"/>
              </a:buClr>
              <a:buFontTx/>
              <a:buChar char="•"/>
            </a:pPr>
            <a:r>
              <a:rPr lang="en-US" altLang="en-US" sz="2800">
                <a:solidFill>
                  <a:srgbClr val="000000"/>
                </a:solidFill>
                <a:latin typeface="Arial" panose="020B0604020202020204" pitchFamily="34" charset="0"/>
              </a:rPr>
              <a:t> </a:t>
            </a:r>
            <a:r>
              <a:rPr lang="en-US" altLang="en-US" sz="2800" b="1">
                <a:solidFill>
                  <a:srgbClr val="000000"/>
                </a:solidFill>
                <a:latin typeface="Arial" panose="020B0604020202020204" pitchFamily="34" charset="0"/>
              </a:rPr>
              <a:t>Community and civic involvement</a:t>
            </a:r>
            <a:r>
              <a:rPr lang="en-US" altLang="en-US" sz="2800">
                <a:solidFill>
                  <a:srgbClr val="000000"/>
                </a:solidFill>
                <a:latin typeface="Arial" panose="020B0604020202020204" pitchFamily="34" charset="0"/>
              </a:rPr>
              <a:t> </a:t>
            </a:r>
          </a:p>
          <a:p>
            <a:pPr eaLnBrk="0" fontAlgn="base" hangingPunct="0">
              <a:lnSpc>
                <a:spcPct val="130000"/>
              </a:lnSpc>
              <a:spcBef>
                <a:spcPct val="0"/>
              </a:spcBef>
              <a:spcAft>
                <a:spcPct val="0"/>
              </a:spcAft>
              <a:buClr>
                <a:srgbClr val="00BA00"/>
              </a:buClr>
              <a:buFontTx/>
              <a:buChar char="•"/>
            </a:pPr>
            <a:r>
              <a:rPr lang="en-US" altLang="en-US" sz="2800">
                <a:solidFill>
                  <a:srgbClr val="000000"/>
                </a:solidFill>
                <a:latin typeface="Arial" panose="020B0604020202020204" pitchFamily="34" charset="0"/>
              </a:rPr>
              <a:t> </a:t>
            </a:r>
            <a:r>
              <a:rPr lang="en-US" altLang="en-US" sz="2800" b="1">
                <a:solidFill>
                  <a:srgbClr val="000000"/>
                </a:solidFill>
                <a:latin typeface="Arial" panose="020B0604020202020204" pitchFamily="34" charset="0"/>
              </a:rPr>
              <a:t>Health and well-being</a:t>
            </a:r>
            <a:r>
              <a:rPr lang="en-US" altLang="en-US" sz="2800">
                <a:solidFill>
                  <a:srgbClr val="000000"/>
                </a:solidFill>
                <a:latin typeface="Arial" panose="020B0604020202020204" pitchFamily="34" charset="0"/>
              </a:rPr>
              <a:t> </a:t>
            </a:r>
          </a:p>
          <a:p>
            <a:pPr eaLnBrk="0" fontAlgn="base" hangingPunct="0">
              <a:lnSpc>
                <a:spcPct val="130000"/>
              </a:lnSpc>
              <a:spcBef>
                <a:spcPct val="0"/>
              </a:spcBef>
              <a:spcAft>
                <a:spcPct val="0"/>
              </a:spcAft>
              <a:buClr>
                <a:srgbClr val="00BA00"/>
              </a:buClr>
              <a:buFontTx/>
              <a:buChar char="•"/>
            </a:pPr>
            <a:r>
              <a:rPr lang="en-US" altLang="en-US" sz="2800">
                <a:solidFill>
                  <a:srgbClr val="000000"/>
                </a:solidFill>
                <a:latin typeface="Arial" panose="020B0604020202020204" pitchFamily="34" charset="0"/>
              </a:rPr>
              <a:t> </a:t>
            </a:r>
            <a:r>
              <a:rPr lang="en-US" altLang="en-US" sz="2800" b="1">
                <a:solidFill>
                  <a:srgbClr val="000000"/>
                </a:solidFill>
                <a:latin typeface="Arial" panose="020B0604020202020204" pitchFamily="34" charset="0"/>
              </a:rPr>
              <a:t>Moral compass</a:t>
            </a:r>
            <a:r>
              <a:rPr lang="en-US" altLang="en-US" sz="2800">
                <a:solidFill>
                  <a:srgbClr val="000000"/>
                </a:solidFill>
              </a:rPr>
              <a:t> </a:t>
            </a:r>
          </a:p>
        </p:txBody>
      </p:sp>
      <p:sp>
        <p:nvSpPr>
          <p:cNvPr id="15365" name="Text Box 5"/>
          <p:cNvSpPr txBox="1">
            <a:spLocks noChangeArrowheads="1"/>
          </p:cNvSpPr>
          <p:nvPr/>
        </p:nvSpPr>
        <p:spPr bwMode="auto">
          <a:xfrm>
            <a:off x="2535239" y="381000"/>
            <a:ext cx="1119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600">
                <a:solidFill>
                  <a:srgbClr val="000000"/>
                </a:solidFill>
                <a:latin typeface="Arial" panose="020B0604020202020204" pitchFamily="34" charset="0"/>
              </a:rPr>
              <a:t>              of Greater Durham</a:t>
            </a:r>
          </a:p>
        </p:txBody>
      </p:sp>
      <p:pic>
        <p:nvPicPr>
          <p:cNvPr id="15366" name="Picture 8" descr="Club Pics 8-2-07 0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19050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9" descr="Club Pics 8-2-07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424488"/>
            <a:ext cx="1905000" cy="143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8" name="Picture 10" descr="Club Pics 8-2-07 101"/>
          <p:cNvPicPr>
            <a:picLocks noChangeAspect="1" noChangeArrowheads="1"/>
          </p:cNvPicPr>
          <p:nvPr/>
        </p:nvPicPr>
        <p:blipFill>
          <a:blip r:embed="rId6">
            <a:extLst>
              <a:ext uri="{28A0092B-C50C-407E-A947-70E740481C1C}">
                <a14:useLocalDpi xmlns:a14="http://schemas.microsoft.com/office/drawing/2010/main" val="0"/>
              </a:ext>
            </a:extLst>
          </a:blip>
          <a:srcRect l="6709" t="25250" r="6079" b="11626"/>
          <a:stretch>
            <a:fillRect/>
          </a:stretch>
        </p:blipFill>
        <p:spPr bwMode="auto">
          <a:xfrm>
            <a:off x="1524000" y="3810000"/>
            <a:ext cx="1905000" cy="1830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135623"/>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810000" y="990601"/>
            <a:ext cx="662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5 Core Program Areas:</a:t>
            </a:r>
          </a:p>
        </p:txBody>
      </p:sp>
      <p:sp>
        <p:nvSpPr>
          <p:cNvPr id="16388" name="Text Box 4"/>
          <p:cNvSpPr txBox="1">
            <a:spLocks noChangeArrowheads="1"/>
          </p:cNvSpPr>
          <p:nvPr/>
        </p:nvSpPr>
        <p:spPr bwMode="auto">
          <a:xfrm>
            <a:off x="3657600" y="1905001"/>
            <a:ext cx="72390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buClr>
                <a:srgbClr val="00BA00"/>
              </a:buClr>
              <a:buFontTx/>
              <a:buChar char="•"/>
            </a:pPr>
            <a:r>
              <a:rPr lang="en-US" altLang="en-US" sz="2800" b="1">
                <a:solidFill>
                  <a:srgbClr val="000000"/>
                </a:solidFill>
                <a:latin typeface="Arial" panose="020B0604020202020204" pitchFamily="34" charset="0"/>
              </a:rPr>
              <a:t> </a:t>
            </a:r>
            <a:r>
              <a:rPr lang="en-US" altLang="en-US" b="1">
                <a:solidFill>
                  <a:srgbClr val="000000"/>
                </a:solidFill>
                <a:latin typeface="Arial" panose="020B0604020202020204" pitchFamily="34" charset="0"/>
              </a:rPr>
              <a:t>Character and Leadership Development</a:t>
            </a:r>
          </a:p>
          <a:p>
            <a:pPr lvl="1" eaLnBrk="0" fontAlgn="base" hangingPunct="0">
              <a:spcBef>
                <a:spcPct val="0"/>
              </a:spcBef>
              <a:spcAft>
                <a:spcPct val="0"/>
              </a:spcAft>
              <a:buClr>
                <a:srgbClr val="00BA00"/>
              </a:buClr>
            </a:pPr>
            <a:r>
              <a:rPr lang="en-US" altLang="en-US" b="1">
                <a:solidFill>
                  <a:srgbClr val="000000"/>
                </a:solidFill>
                <a:latin typeface="Arial" panose="020B0604020202020204" pitchFamily="34" charset="0"/>
              </a:rPr>
              <a:t>	</a:t>
            </a:r>
            <a:r>
              <a:rPr lang="en-US" altLang="en-US" sz="2200" b="1">
                <a:solidFill>
                  <a:srgbClr val="000000"/>
                </a:solidFill>
                <a:latin typeface="Arial" panose="020B0604020202020204" pitchFamily="34" charset="0"/>
              </a:rPr>
              <a:t>~Torch and Keystone Clubs, YOY</a:t>
            </a:r>
          </a:p>
          <a:p>
            <a:pPr lvl="1" eaLnBrk="0" fontAlgn="base" hangingPunct="0">
              <a:spcBef>
                <a:spcPct val="0"/>
              </a:spcBef>
              <a:spcAft>
                <a:spcPct val="0"/>
              </a:spcAft>
              <a:buClr>
                <a:srgbClr val="00BA00"/>
              </a:buClr>
            </a:pPr>
            <a:endParaRPr lang="en-US" altLang="en-US" sz="1000" b="1">
              <a:solidFill>
                <a:srgbClr val="000000"/>
              </a:solidFill>
              <a:latin typeface="Arial" panose="020B0604020202020204" pitchFamily="34" charset="0"/>
            </a:endParaRPr>
          </a:p>
          <a:p>
            <a:pPr eaLnBrk="0" fontAlgn="base" hangingPunct="0">
              <a:spcBef>
                <a:spcPct val="0"/>
              </a:spcBef>
              <a:spcAft>
                <a:spcPct val="0"/>
              </a:spcAft>
              <a:buClr>
                <a:srgbClr val="00BA00"/>
              </a:buClr>
              <a:buFontTx/>
              <a:buChar char="•"/>
            </a:pPr>
            <a:r>
              <a:rPr lang="en-US" altLang="en-US" b="1">
                <a:solidFill>
                  <a:srgbClr val="000000"/>
                </a:solidFill>
                <a:latin typeface="Arial" panose="020B0604020202020204" pitchFamily="34" charset="0"/>
              </a:rPr>
              <a:t> Education and Career Development</a:t>
            </a:r>
          </a:p>
          <a:p>
            <a:pPr eaLnBrk="0" fontAlgn="base" hangingPunct="0">
              <a:spcBef>
                <a:spcPct val="0"/>
              </a:spcBef>
              <a:spcAft>
                <a:spcPct val="0"/>
              </a:spcAft>
              <a:buClr>
                <a:srgbClr val="00BA00"/>
              </a:buClr>
            </a:pPr>
            <a:r>
              <a:rPr lang="en-US" altLang="en-US" b="1">
                <a:solidFill>
                  <a:srgbClr val="000000"/>
                </a:solidFill>
                <a:latin typeface="Arial" panose="020B0604020202020204" pitchFamily="34" charset="0"/>
              </a:rPr>
              <a:t>	</a:t>
            </a:r>
            <a:r>
              <a:rPr lang="en-US" altLang="en-US" sz="2200" b="1">
                <a:solidFill>
                  <a:srgbClr val="000000"/>
                </a:solidFill>
                <a:latin typeface="Arial" panose="020B0604020202020204" pitchFamily="34" charset="0"/>
              </a:rPr>
              <a:t>~Skill Tech, Power Hour, Career Prep</a:t>
            </a:r>
          </a:p>
          <a:p>
            <a:pPr eaLnBrk="0" fontAlgn="base" hangingPunct="0">
              <a:spcBef>
                <a:spcPct val="0"/>
              </a:spcBef>
              <a:spcAft>
                <a:spcPct val="0"/>
              </a:spcAft>
              <a:buClr>
                <a:srgbClr val="00BA00"/>
              </a:buClr>
            </a:pPr>
            <a:endParaRPr lang="en-US" altLang="en-US" sz="1000" b="1">
              <a:solidFill>
                <a:srgbClr val="000000"/>
              </a:solidFill>
              <a:latin typeface="Arial" panose="020B0604020202020204" pitchFamily="34" charset="0"/>
            </a:endParaRPr>
          </a:p>
          <a:p>
            <a:pPr eaLnBrk="0" fontAlgn="base" hangingPunct="0">
              <a:spcBef>
                <a:spcPct val="0"/>
              </a:spcBef>
              <a:spcAft>
                <a:spcPct val="0"/>
              </a:spcAft>
              <a:buClr>
                <a:srgbClr val="00BA00"/>
              </a:buClr>
              <a:buFontTx/>
              <a:buChar char="•"/>
            </a:pPr>
            <a:r>
              <a:rPr lang="en-US" altLang="en-US" b="1">
                <a:solidFill>
                  <a:srgbClr val="000000"/>
                </a:solidFill>
                <a:latin typeface="Arial" panose="020B0604020202020204" pitchFamily="34" charset="0"/>
              </a:rPr>
              <a:t> Health and Life Skills</a:t>
            </a:r>
          </a:p>
          <a:p>
            <a:pPr eaLnBrk="0" fontAlgn="base" hangingPunct="0">
              <a:spcBef>
                <a:spcPct val="0"/>
              </a:spcBef>
              <a:spcAft>
                <a:spcPct val="0"/>
              </a:spcAft>
              <a:buClr>
                <a:srgbClr val="00BA00"/>
              </a:buClr>
            </a:pPr>
            <a:r>
              <a:rPr lang="en-US" altLang="en-US" b="1">
                <a:solidFill>
                  <a:srgbClr val="000000"/>
                </a:solidFill>
                <a:latin typeface="Arial" panose="020B0604020202020204" pitchFamily="34" charset="0"/>
              </a:rPr>
              <a:t>	</a:t>
            </a:r>
            <a:r>
              <a:rPr lang="en-US" altLang="en-US" sz="2200" b="1">
                <a:solidFill>
                  <a:srgbClr val="000000"/>
                </a:solidFill>
                <a:latin typeface="Arial" panose="020B0604020202020204" pitchFamily="34" charset="0"/>
              </a:rPr>
              <a:t>~ Child Safety, SMART Moves</a:t>
            </a:r>
          </a:p>
          <a:p>
            <a:pPr eaLnBrk="0" fontAlgn="base" hangingPunct="0">
              <a:spcBef>
                <a:spcPct val="0"/>
              </a:spcBef>
              <a:spcAft>
                <a:spcPct val="0"/>
              </a:spcAft>
              <a:buClr>
                <a:srgbClr val="00BA00"/>
              </a:buClr>
            </a:pPr>
            <a:endParaRPr lang="en-US" altLang="en-US" sz="1000" b="1">
              <a:solidFill>
                <a:srgbClr val="000000"/>
              </a:solidFill>
              <a:latin typeface="Arial" panose="020B0604020202020204" pitchFamily="34" charset="0"/>
            </a:endParaRPr>
          </a:p>
          <a:p>
            <a:pPr eaLnBrk="0" fontAlgn="base" hangingPunct="0">
              <a:spcBef>
                <a:spcPct val="0"/>
              </a:spcBef>
              <a:spcAft>
                <a:spcPct val="0"/>
              </a:spcAft>
              <a:buClr>
                <a:srgbClr val="00BA00"/>
              </a:buClr>
              <a:buFontTx/>
              <a:buChar char="•"/>
            </a:pPr>
            <a:r>
              <a:rPr lang="en-US" altLang="en-US">
                <a:solidFill>
                  <a:srgbClr val="000000"/>
                </a:solidFill>
              </a:rPr>
              <a:t> </a:t>
            </a:r>
            <a:r>
              <a:rPr lang="en-US" altLang="en-US" b="1">
                <a:solidFill>
                  <a:srgbClr val="000000"/>
                </a:solidFill>
                <a:latin typeface="Arial" panose="020B0604020202020204" pitchFamily="34" charset="0"/>
              </a:rPr>
              <a:t>The Arts</a:t>
            </a:r>
          </a:p>
          <a:p>
            <a:pPr eaLnBrk="0" fontAlgn="base" hangingPunct="0">
              <a:spcBef>
                <a:spcPct val="0"/>
              </a:spcBef>
              <a:spcAft>
                <a:spcPct val="0"/>
              </a:spcAft>
            </a:pPr>
            <a:r>
              <a:rPr lang="en-US" altLang="en-US" b="1">
                <a:solidFill>
                  <a:srgbClr val="000000"/>
                </a:solidFill>
                <a:latin typeface="Arial" panose="020B0604020202020204" pitchFamily="34" charset="0"/>
              </a:rPr>
              <a:t>	</a:t>
            </a:r>
            <a:r>
              <a:rPr lang="en-US" altLang="en-US" sz="2200" b="1">
                <a:solidFill>
                  <a:srgbClr val="000000"/>
                </a:solidFill>
                <a:latin typeface="Arial" panose="020B0604020202020204" pitchFamily="34" charset="0"/>
              </a:rPr>
              <a:t>~Fine Arts Programs</a:t>
            </a:r>
          </a:p>
          <a:p>
            <a:pPr eaLnBrk="0" fontAlgn="base" hangingPunct="0">
              <a:spcBef>
                <a:spcPct val="0"/>
              </a:spcBef>
              <a:spcAft>
                <a:spcPct val="0"/>
              </a:spcAft>
            </a:pPr>
            <a:endParaRPr lang="en-US" altLang="en-US" sz="1000" b="1">
              <a:solidFill>
                <a:srgbClr val="000000"/>
              </a:solidFill>
              <a:latin typeface="Arial" panose="020B0604020202020204" pitchFamily="34" charset="0"/>
            </a:endParaRPr>
          </a:p>
          <a:p>
            <a:pPr eaLnBrk="0" fontAlgn="base" hangingPunct="0">
              <a:spcBef>
                <a:spcPct val="0"/>
              </a:spcBef>
              <a:spcAft>
                <a:spcPct val="0"/>
              </a:spcAft>
              <a:buClr>
                <a:srgbClr val="00BA00"/>
              </a:buClr>
              <a:buFontTx/>
              <a:buChar char="•"/>
            </a:pPr>
            <a:r>
              <a:rPr lang="en-US" altLang="en-US" b="1">
                <a:solidFill>
                  <a:srgbClr val="000000"/>
                </a:solidFill>
                <a:latin typeface="Arial" panose="020B0604020202020204" pitchFamily="34" charset="0"/>
              </a:rPr>
              <a:t> Sports, Fitness, and Recreation</a:t>
            </a:r>
          </a:p>
          <a:p>
            <a:pPr eaLnBrk="0" fontAlgn="base" hangingPunct="0">
              <a:spcBef>
                <a:spcPct val="0"/>
              </a:spcBef>
              <a:spcAft>
                <a:spcPct val="0"/>
              </a:spcAft>
              <a:buClr>
                <a:srgbClr val="00BA00"/>
              </a:buClr>
            </a:pPr>
            <a:r>
              <a:rPr lang="en-US" altLang="en-US" b="1">
                <a:solidFill>
                  <a:srgbClr val="000000"/>
                </a:solidFill>
                <a:latin typeface="Arial" panose="020B0604020202020204" pitchFamily="34" charset="0"/>
              </a:rPr>
              <a:t>	</a:t>
            </a:r>
            <a:r>
              <a:rPr lang="en-US" altLang="en-US" sz="2200" b="1">
                <a:solidFill>
                  <a:srgbClr val="000000"/>
                </a:solidFill>
                <a:latin typeface="Arial" panose="020B0604020202020204" pitchFamily="34" charset="0"/>
              </a:rPr>
              <a:t>~Triple Play</a:t>
            </a:r>
          </a:p>
        </p:txBody>
      </p:sp>
      <p:sp>
        <p:nvSpPr>
          <p:cNvPr id="16389" name="Text Box 5"/>
          <p:cNvSpPr txBox="1">
            <a:spLocks noChangeArrowheads="1"/>
          </p:cNvSpPr>
          <p:nvPr/>
        </p:nvSpPr>
        <p:spPr bwMode="auto">
          <a:xfrm>
            <a:off x="2535238" y="381000"/>
            <a:ext cx="1181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600">
                <a:solidFill>
                  <a:srgbClr val="000000"/>
                </a:solidFill>
                <a:latin typeface="Arial" panose="020B0604020202020204" pitchFamily="34" charset="0"/>
              </a:rPr>
              <a:t>                 of Greater Durham</a:t>
            </a:r>
          </a:p>
        </p:txBody>
      </p:sp>
      <p:pic>
        <p:nvPicPr>
          <p:cNvPr id="16390" name="Picture 11" descr="Club Pics 8-2-07 081"/>
          <p:cNvPicPr>
            <a:picLocks noChangeAspect="1" noChangeArrowheads="1"/>
          </p:cNvPicPr>
          <p:nvPr/>
        </p:nvPicPr>
        <p:blipFill>
          <a:blip r:embed="rId4">
            <a:extLst>
              <a:ext uri="{28A0092B-C50C-407E-A947-70E740481C1C}">
                <a14:useLocalDpi xmlns:a14="http://schemas.microsoft.com/office/drawing/2010/main" val="0"/>
              </a:ext>
            </a:extLst>
          </a:blip>
          <a:srcRect l="47775" t="29747" r="27882" b="25916"/>
          <a:stretch>
            <a:fillRect/>
          </a:stretch>
        </p:blipFill>
        <p:spPr bwMode="auto">
          <a:xfrm>
            <a:off x="1524001" y="2133600"/>
            <a:ext cx="1908175"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12" descr="Club Pics 8-2-07 125"/>
          <p:cNvPicPr>
            <a:picLocks noChangeAspect="1" noChangeArrowheads="1"/>
          </p:cNvPicPr>
          <p:nvPr/>
        </p:nvPicPr>
        <p:blipFill>
          <a:blip r:embed="rId5">
            <a:extLst>
              <a:ext uri="{28A0092B-C50C-407E-A947-70E740481C1C}">
                <a14:useLocalDpi xmlns:a14="http://schemas.microsoft.com/office/drawing/2010/main" val="0"/>
              </a:ext>
            </a:extLst>
          </a:blip>
          <a:srcRect l="26126" t="27634" r="17700" b="1477"/>
          <a:stretch>
            <a:fillRect/>
          </a:stretch>
        </p:blipFill>
        <p:spPr bwMode="auto">
          <a:xfrm>
            <a:off x="1524000" y="4876800"/>
            <a:ext cx="19050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976848"/>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2"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3886200" y="2438400"/>
            <a:ext cx="63261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20000"/>
              </a:lnSpc>
              <a:spcBef>
                <a:spcPct val="0"/>
              </a:spcBef>
              <a:spcAft>
                <a:spcPct val="0"/>
              </a:spcAft>
            </a:pPr>
            <a:endParaRPr lang="en-US" altLang="en-US" sz="3600">
              <a:solidFill>
                <a:srgbClr val="000000"/>
              </a:solidFill>
              <a:latin typeface="Arial" panose="020B0604020202020204" pitchFamily="34" charset="0"/>
            </a:endParaRPr>
          </a:p>
        </p:txBody>
      </p:sp>
      <p:sp>
        <p:nvSpPr>
          <p:cNvPr id="17412" name="Text Box 4"/>
          <p:cNvSpPr txBox="1">
            <a:spLocks noChangeArrowheads="1"/>
          </p:cNvSpPr>
          <p:nvPr/>
        </p:nvSpPr>
        <p:spPr bwMode="auto">
          <a:xfrm>
            <a:off x="3657600" y="990601"/>
            <a:ext cx="360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Our Progress:</a:t>
            </a:r>
          </a:p>
        </p:txBody>
      </p:sp>
      <p:pic>
        <p:nvPicPr>
          <p:cNvPr id="17413" name="Picture 7" descr="b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1905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9" descr="Club Pics 8-2-07 135"/>
          <p:cNvPicPr>
            <a:picLocks noChangeAspect="1" noChangeArrowheads="1"/>
          </p:cNvPicPr>
          <p:nvPr/>
        </p:nvPicPr>
        <p:blipFill>
          <a:blip r:embed="rId5">
            <a:extLst>
              <a:ext uri="{28A0092B-C50C-407E-A947-70E740481C1C}">
                <a14:useLocalDpi xmlns:a14="http://schemas.microsoft.com/office/drawing/2010/main" val="0"/>
              </a:ext>
            </a:extLst>
          </a:blip>
          <a:srcRect l="10963" t="22231" r="10684"/>
          <a:stretch>
            <a:fillRect/>
          </a:stretch>
        </p:blipFill>
        <p:spPr bwMode="auto">
          <a:xfrm>
            <a:off x="1524000" y="3657601"/>
            <a:ext cx="1905000" cy="1497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10" descr="Club Pics 8-2-07 098"/>
          <p:cNvPicPr>
            <a:picLocks noChangeAspect="1" noChangeArrowheads="1"/>
          </p:cNvPicPr>
          <p:nvPr/>
        </p:nvPicPr>
        <p:blipFill>
          <a:blip r:embed="rId6">
            <a:extLst>
              <a:ext uri="{28A0092B-C50C-407E-A947-70E740481C1C}">
                <a14:useLocalDpi xmlns:a14="http://schemas.microsoft.com/office/drawing/2010/main" val="0"/>
              </a:ext>
            </a:extLst>
          </a:blip>
          <a:srcRect l="33148" t="20171" r="3658"/>
          <a:stretch>
            <a:fillRect/>
          </a:stretch>
        </p:blipFill>
        <p:spPr bwMode="auto">
          <a:xfrm>
            <a:off x="1524000" y="5105400"/>
            <a:ext cx="19050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6" name="TextBox 8"/>
          <p:cNvSpPr txBox="1">
            <a:spLocks noChangeArrowheads="1"/>
          </p:cNvSpPr>
          <p:nvPr/>
        </p:nvSpPr>
        <p:spPr bwMode="auto">
          <a:xfrm>
            <a:off x="4114800" y="2057401"/>
            <a:ext cx="624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endParaRPr lang="en-US" altLang="en-US">
              <a:solidFill>
                <a:srgbClr val="000000"/>
              </a:solidFill>
            </a:endParaRPr>
          </a:p>
          <a:p>
            <a:pPr eaLnBrk="0" fontAlgn="base" hangingPunct="0">
              <a:spcBef>
                <a:spcPct val="0"/>
              </a:spcBef>
              <a:spcAft>
                <a:spcPct val="0"/>
              </a:spcAft>
            </a:pPr>
            <a:endParaRPr lang="en-US" altLang="en-US">
              <a:solidFill>
                <a:srgbClr val="000000"/>
              </a:solidFill>
            </a:endParaRPr>
          </a:p>
          <a:p>
            <a:pPr eaLnBrk="0" fontAlgn="base" hangingPunct="0">
              <a:spcBef>
                <a:spcPct val="0"/>
              </a:spcBef>
              <a:spcAft>
                <a:spcPct val="0"/>
              </a:spcAft>
            </a:pPr>
            <a:endParaRPr lang="en-US" altLang="en-US">
              <a:solidFill>
                <a:srgbClr val="000000"/>
              </a:solidFill>
            </a:endParaRPr>
          </a:p>
          <a:p>
            <a:pPr eaLnBrk="0" fontAlgn="base" hangingPunct="0">
              <a:spcBef>
                <a:spcPct val="0"/>
              </a:spcBef>
              <a:spcAft>
                <a:spcPct val="0"/>
              </a:spcAft>
            </a:pPr>
            <a:endParaRPr lang="en-US" altLang="en-US">
              <a:solidFill>
                <a:srgbClr val="000000"/>
              </a:solidFill>
            </a:endParaRPr>
          </a:p>
          <a:p>
            <a:pPr eaLnBrk="0" fontAlgn="base" hangingPunct="0">
              <a:spcBef>
                <a:spcPct val="0"/>
              </a:spcBef>
              <a:spcAft>
                <a:spcPct val="0"/>
              </a:spcAft>
            </a:pPr>
            <a:endParaRPr lang="en-US" altLang="en-US">
              <a:solidFill>
                <a:srgbClr val="000000"/>
              </a:solidFill>
            </a:endParaRPr>
          </a:p>
          <a:p>
            <a:pPr eaLnBrk="0" fontAlgn="base" hangingPunct="0">
              <a:spcBef>
                <a:spcPct val="0"/>
              </a:spcBef>
              <a:spcAft>
                <a:spcPct val="0"/>
              </a:spcAft>
            </a:pPr>
            <a:endParaRPr lang="en-US" altLang="en-US">
              <a:solidFill>
                <a:srgbClr val="000000"/>
              </a:solidFill>
            </a:endParaRPr>
          </a:p>
        </p:txBody>
      </p:sp>
      <p:sp>
        <p:nvSpPr>
          <p:cNvPr id="17417" name="Rectangle 8"/>
          <p:cNvSpPr>
            <a:spLocks noChangeArrowheads="1"/>
          </p:cNvSpPr>
          <p:nvPr/>
        </p:nvSpPr>
        <p:spPr bwMode="auto">
          <a:xfrm>
            <a:off x="4876800" y="1870075"/>
            <a:ext cx="449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endParaRPr lang="en-US" altLang="en-US" sz="12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en-US" sz="12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en-US" sz="12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en-US" sz="12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en-US" sz="12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en-US" sz="12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en-US" sz="12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en-US" sz="120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en-US">
              <a:solidFill>
                <a:srgbClr val="000000"/>
              </a:solidFill>
            </a:endParaRPr>
          </a:p>
        </p:txBody>
      </p:sp>
      <p:sp>
        <p:nvSpPr>
          <p:cNvPr id="17418" name="Rectangle 9"/>
          <p:cNvSpPr>
            <a:spLocks noChangeArrowheads="1"/>
          </p:cNvSpPr>
          <p:nvPr/>
        </p:nvSpPr>
        <p:spPr bwMode="auto">
          <a:xfrm>
            <a:off x="3733800" y="1658939"/>
            <a:ext cx="6781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0"/>
              </a:spcBef>
              <a:spcAft>
                <a:spcPct val="0"/>
              </a:spcAft>
            </a:pPr>
            <a:r>
              <a:rPr lang="en-US"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Based on our Spring 2015 Report Card Grades</a:t>
            </a:r>
          </a:p>
          <a:p>
            <a:pPr algn="ctr" eaLnBrk="0" fontAlgn="base" hangingPunct="0">
              <a:spcBef>
                <a:spcPct val="0"/>
              </a:spcBef>
              <a:spcAft>
                <a:spcPct val="0"/>
              </a:spcAft>
            </a:pPr>
            <a:endParaRPr lang="en-US"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Math average scores: 81</a:t>
            </a:r>
            <a:endParaRPr lang="en-US" altLang="en-US" sz="2800">
              <a:solidFill>
                <a:srgbClr val="000000"/>
              </a:solidFill>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Reading average scores: 83</a:t>
            </a:r>
            <a:endParaRPr lang="en-US" altLang="en-US" sz="2800">
              <a:solidFill>
                <a:srgbClr val="000000"/>
              </a:solidFill>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Science average scores: 85</a:t>
            </a:r>
            <a:endParaRPr lang="en-US" altLang="en-US" sz="2800">
              <a:solidFill>
                <a:srgbClr val="000000"/>
              </a:solidFill>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Social Studies average scores: 87</a:t>
            </a:r>
            <a:endParaRPr lang="en-US" altLang="en-US" sz="2800">
              <a:solidFill>
                <a:srgbClr val="000000"/>
              </a:solidFill>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Physical Education average scores: 91</a:t>
            </a:r>
            <a:endParaRPr lang="en-US" altLang="en-US" sz="280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753513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52" y="39757"/>
            <a:ext cx="10515600" cy="742121"/>
          </a:xfrm>
        </p:spPr>
        <p:txBody>
          <a:bodyPr>
            <a:normAutofit/>
          </a:bodyPr>
          <a:lstStyle/>
          <a:p>
            <a:pPr algn="ctr"/>
            <a:r>
              <a:rPr lang="en-US" sz="3600" b="1" dirty="0" smtClean="0">
                <a:solidFill>
                  <a:srgbClr val="1496D0"/>
                </a:solidFill>
              </a:rPr>
              <a:t>2015 Durham </a:t>
            </a:r>
            <a:r>
              <a:rPr lang="en-US" sz="3600" b="1" dirty="0">
                <a:solidFill>
                  <a:srgbClr val="1496D0"/>
                </a:solidFill>
              </a:rPr>
              <a:t>County Cares </a:t>
            </a:r>
            <a:r>
              <a:rPr lang="en-US" sz="3600" b="1" dirty="0" smtClean="0">
                <a:solidFill>
                  <a:srgbClr val="1496D0"/>
                </a:solidFill>
              </a:rPr>
              <a:t>Recipient Organizations</a:t>
            </a:r>
            <a:endParaRPr lang="en-US" sz="3600" dirty="0"/>
          </a:p>
        </p:txBody>
      </p:sp>
      <p:graphicFrame>
        <p:nvGraphicFramePr>
          <p:cNvPr id="3" name="Table 2"/>
          <p:cNvGraphicFramePr>
            <a:graphicFrameLocks noGrp="1"/>
          </p:cNvGraphicFramePr>
          <p:nvPr>
            <p:extLst/>
          </p:nvPr>
        </p:nvGraphicFramePr>
        <p:xfrm>
          <a:off x="1444487" y="622850"/>
          <a:ext cx="8839200" cy="6082936"/>
        </p:xfrm>
        <a:graphic>
          <a:graphicData uri="http://schemas.openxmlformats.org/drawingml/2006/table">
            <a:tbl>
              <a:tblPr firstRow="1" firstCol="1" bandRow="1"/>
              <a:tblGrid>
                <a:gridCol w="8839200"/>
              </a:tblGrid>
              <a:tr h="456382">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Community &amp; Family Prosperity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Durham Rescue Mission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John Avery Boys &amp; Girls Club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519221">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Health &amp; Well-Being for 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Exchange Family Center/Exchange Clubs' Child Abuse Prevention Center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Senior PharmAssist, Inc.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470980">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Safe &amp; Secure Community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Salvation Army Boys &amp; Girls Club of Durham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7"/>
                        </a:rPr>
                        <a:t>Durham Crisis Response Center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470980">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Environmental Stewardship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8"/>
                        </a:rPr>
                        <a:t>Environmental Federation of North Carolina DBA: EarthShare North Carolina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9"/>
                        </a:rPr>
                        <a:t>Toxic Free NC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470980">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Miscellaneous/Multiple Area 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Durham Center for Senior Life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United Way of the Greater Triangle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57360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3886200" y="2438400"/>
            <a:ext cx="63261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20000"/>
              </a:lnSpc>
              <a:spcBef>
                <a:spcPct val="0"/>
              </a:spcBef>
              <a:spcAft>
                <a:spcPct val="0"/>
              </a:spcAft>
            </a:pPr>
            <a:endParaRPr lang="en-US" altLang="en-US" sz="3600">
              <a:solidFill>
                <a:srgbClr val="000000"/>
              </a:solidFill>
              <a:latin typeface="Arial" panose="020B0604020202020204" pitchFamily="34" charset="0"/>
            </a:endParaRPr>
          </a:p>
        </p:txBody>
      </p:sp>
      <p:sp>
        <p:nvSpPr>
          <p:cNvPr id="18436" name="Text Box 4"/>
          <p:cNvSpPr txBox="1">
            <a:spLocks noChangeArrowheads="1"/>
          </p:cNvSpPr>
          <p:nvPr/>
        </p:nvSpPr>
        <p:spPr bwMode="auto">
          <a:xfrm>
            <a:off x="3657600" y="1349376"/>
            <a:ext cx="6307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Why Boys &amp; Girls Clubs?</a:t>
            </a:r>
          </a:p>
        </p:txBody>
      </p:sp>
      <p:sp>
        <p:nvSpPr>
          <p:cNvPr id="18437" name="Text Box 5"/>
          <p:cNvSpPr txBox="1">
            <a:spLocks noChangeArrowheads="1"/>
          </p:cNvSpPr>
          <p:nvPr/>
        </p:nvSpPr>
        <p:spPr bwMode="auto">
          <a:xfrm>
            <a:off x="3429000" y="2286000"/>
            <a:ext cx="7239000"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buClr>
                <a:srgbClr val="00BA00"/>
              </a:buClr>
            </a:pPr>
            <a:r>
              <a:rPr lang="en-US" altLang="en-US" sz="2800" b="1">
                <a:solidFill>
                  <a:srgbClr val="000000"/>
                </a:solidFill>
                <a:latin typeface="Arial" panose="020B0604020202020204" pitchFamily="34" charset="0"/>
              </a:rPr>
              <a:t>Results from the 2014 BGCA National Alumni Survey:</a:t>
            </a:r>
          </a:p>
          <a:p>
            <a:pPr eaLnBrk="0" fontAlgn="base" hangingPunct="0">
              <a:spcBef>
                <a:spcPct val="0"/>
              </a:spcBef>
              <a:spcAft>
                <a:spcPct val="0"/>
              </a:spcAft>
              <a:buClr>
                <a:srgbClr val="00BA00"/>
              </a:buClr>
            </a:pPr>
            <a:endParaRPr lang="en-US" altLang="en-US" sz="1600" b="1">
              <a:solidFill>
                <a:srgbClr val="000000"/>
              </a:solidFill>
              <a:latin typeface="Arial" panose="020B0604020202020204" pitchFamily="34" charset="0"/>
            </a:endParaRPr>
          </a:p>
          <a:p>
            <a:pPr eaLnBrk="0" fontAlgn="base" hangingPunct="0">
              <a:spcBef>
                <a:spcPct val="0"/>
              </a:spcBef>
              <a:spcAft>
                <a:spcPct val="0"/>
              </a:spcAft>
              <a:buClr>
                <a:srgbClr val="00BA00"/>
              </a:buClr>
              <a:buFontTx/>
              <a:buChar char="•"/>
            </a:pPr>
            <a:r>
              <a:rPr lang="en-US" altLang="en-US" b="1">
                <a:solidFill>
                  <a:srgbClr val="000000"/>
                </a:solidFill>
              </a:rPr>
              <a:t>57% of alumni said the Club saved their life </a:t>
            </a:r>
          </a:p>
          <a:p>
            <a:pPr eaLnBrk="0" fontAlgn="base" hangingPunct="0">
              <a:lnSpc>
                <a:spcPct val="120000"/>
              </a:lnSpc>
              <a:spcBef>
                <a:spcPct val="0"/>
              </a:spcBef>
              <a:spcAft>
                <a:spcPct val="0"/>
              </a:spcAft>
              <a:buClr>
                <a:srgbClr val="00BA00"/>
              </a:buClr>
              <a:buFontTx/>
              <a:buChar char="•"/>
            </a:pPr>
            <a:r>
              <a:rPr lang="en-US" altLang="en-US" b="1">
                <a:solidFill>
                  <a:srgbClr val="000000"/>
                </a:solidFill>
              </a:rPr>
              <a:t>91% of alumni are satisfied with their adult life</a:t>
            </a:r>
          </a:p>
          <a:p>
            <a:pPr eaLnBrk="0" fontAlgn="base" hangingPunct="0">
              <a:lnSpc>
                <a:spcPct val="120000"/>
              </a:lnSpc>
              <a:spcBef>
                <a:spcPct val="0"/>
              </a:spcBef>
              <a:spcAft>
                <a:spcPct val="0"/>
              </a:spcAft>
              <a:buClr>
                <a:srgbClr val="00BA00"/>
              </a:buClr>
              <a:buFontTx/>
              <a:buChar char="•"/>
            </a:pPr>
            <a:r>
              <a:rPr lang="en-US" altLang="en-US" b="1">
                <a:solidFill>
                  <a:srgbClr val="000000"/>
                </a:solidFill>
              </a:rPr>
              <a:t>90% of alumni are graduating from high school, compared to 85% at the national level</a:t>
            </a:r>
          </a:p>
          <a:p>
            <a:pPr eaLnBrk="0" fontAlgn="base" hangingPunct="0">
              <a:lnSpc>
                <a:spcPct val="120000"/>
              </a:lnSpc>
              <a:spcBef>
                <a:spcPct val="0"/>
              </a:spcBef>
              <a:spcAft>
                <a:spcPct val="0"/>
              </a:spcAft>
              <a:buClr>
                <a:srgbClr val="00BA00"/>
              </a:buClr>
              <a:buFontTx/>
              <a:buChar char="•"/>
            </a:pPr>
            <a:r>
              <a:rPr lang="en-US" altLang="en-US" b="1">
                <a:solidFill>
                  <a:srgbClr val="000000"/>
                </a:solidFill>
              </a:rPr>
              <a:t>81% of alumni said the Club helped them develop a sense of responsibility to give back to their communities</a:t>
            </a:r>
          </a:p>
          <a:p>
            <a:pPr eaLnBrk="0" fontAlgn="base" hangingPunct="0">
              <a:spcBef>
                <a:spcPct val="0"/>
              </a:spcBef>
              <a:spcAft>
                <a:spcPct val="0"/>
              </a:spcAft>
              <a:buClr>
                <a:srgbClr val="00BA00"/>
              </a:buClr>
              <a:buFontTx/>
              <a:buChar char="•"/>
            </a:pPr>
            <a:endParaRPr lang="en-US" altLang="en-US" b="1">
              <a:solidFill>
                <a:srgbClr val="000000"/>
              </a:solidFill>
            </a:endParaRPr>
          </a:p>
        </p:txBody>
      </p:sp>
      <p:pic>
        <p:nvPicPr>
          <p:cNvPr id="18438" name="Picture 11"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19050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15"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648200"/>
            <a:ext cx="19050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18287"/>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3581400" y="2209800"/>
            <a:ext cx="69342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10000"/>
              </a:lnSpc>
              <a:spcBef>
                <a:spcPct val="0"/>
              </a:spcBef>
              <a:spcAft>
                <a:spcPct val="0"/>
              </a:spcAft>
              <a:buClr>
                <a:srgbClr val="00BA00"/>
              </a:buClr>
            </a:pPr>
            <a:r>
              <a:rPr lang="en-US" altLang="en-US" sz="1800" b="1" i="1">
                <a:solidFill>
                  <a:srgbClr val="000000"/>
                </a:solidFill>
              </a:rPr>
              <a:t>72% of  our members would receive their last meal at school</a:t>
            </a:r>
          </a:p>
          <a:p>
            <a:pPr eaLnBrk="0" fontAlgn="base" hangingPunct="0">
              <a:lnSpc>
                <a:spcPct val="110000"/>
              </a:lnSpc>
              <a:spcBef>
                <a:spcPct val="0"/>
              </a:spcBef>
              <a:spcAft>
                <a:spcPct val="0"/>
              </a:spcAft>
              <a:buClr>
                <a:srgbClr val="00BA00"/>
              </a:buClr>
            </a:pPr>
            <a:endParaRPr lang="en-US" altLang="en-US" b="1" i="1">
              <a:solidFill>
                <a:srgbClr val="000000"/>
              </a:solidFill>
            </a:endParaRPr>
          </a:p>
          <a:p>
            <a:pPr eaLnBrk="0" fontAlgn="base" hangingPunct="0">
              <a:lnSpc>
                <a:spcPct val="110000"/>
              </a:lnSpc>
              <a:spcBef>
                <a:spcPct val="0"/>
              </a:spcBef>
              <a:spcAft>
                <a:spcPct val="0"/>
              </a:spcAft>
              <a:buClr>
                <a:srgbClr val="00BA00"/>
              </a:buClr>
            </a:pPr>
            <a:r>
              <a:rPr lang="en-US" altLang="en-US" sz="2000" b="1" i="1">
                <a:solidFill>
                  <a:srgbClr val="000000"/>
                </a:solidFill>
              </a:rPr>
              <a:t>68% would go home w/out adult supervision</a:t>
            </a:r>
          </a:p>
          <a:p>
            <a:pPr eaLnBrk="0" fontAlgn="base" hangingPunct="0">
              <a:lnSpc>
                <a:spcPct val="110000"/>
              </a:lnSpc>
              <a:spcBef>
                <a:spcPct val="0"/>
              </a:spcBef>
              <a:spcAft>
                <a:spcPct val="0"/>
              </a:spcAft>
              <a:buClr>
                <a:srgbClr val="00BA00"/>
              </a:buClr>
            </a:pPr>
            <a:endParaRPr lang="en-US" altLang="en-US" b="1" i="1">
              <a:solidFill>
                <a:srgbClr val="000000"/>
              </a:solidFill>
            </a:endParaRPr>
          </a:p>
          <a:p>
            <a:pPr eaLnBrk="0" fontAlgn="base" hangingPunct="0">
              <a:lnSpc>
                <a:spcPct val="110000"/>
              </a:lnSpc>
              <a:spcBef>
                <a:spcPct val="0"/>
              </a:spcBef>
              <a:spcAft>
                <a:spcPct val="0"/>
              </a:spcAft>
              <a:buClr>
                <a:srgbClr val="00BA00"/>
              </a:buClr>
            </a:pPr>
            <a:r>
              <a:rPr lang="en-US" altLang="en-US" sz="2000" b="1" i="1">
                <a:solidFill>
                  <a:srgbClr val="000000"/>
                </a:solidFill>
              </a:rPr>
              <a:t>61% would go to gang identified territory during peak recruitment periods</a:t>
            </a:r>
          </a:p>
          <a:p>
            <a:pPr eaLnBrk="0" fontAlgn="base" hangingPunct="0">
              <a:lnSpc>
                <a:spcPct val="110000"/>
              </a:lnSpc>
              <a:spcBef>
                <a:spcPct val="0"/>
              </a:spcBef>
              <a:spcAft>
                <a:spcPct val="0"/>
              </a:spcAft>
              <a:buClr>
                <a:srgbClr val="00BA00"/>
              </a:buClr>
            </a:pPr>
            <a:endParaRPr lang="en-US" altLang="en-US" b="1" i="1">
              <a:solidFill>
                <a:srgbClr val="000000"/>
              </a:solidFill>
            </a:endParaRPr>
          </a:p>
          <a:p>
            <a:pPr eaLnBrk="0" fontAlgn="base" hangingPunct="0">
              <a:lnSpc>
                <a:spcPct val="110000"/>
              </a:lnSpc>
              <a:spcBef>
                <a:spcPct val="0"/>
              </a:spcBef>
              <a:spcAft>
                <a:spcPct val="0"/>
              </a:spcAft>
              <a:buClr>
                <a:srgbClr val="00BA00"/>
              </a:buClr>
            </a:pPr>
            <a:r>
              <a:rPr lang="en-US" altLang="en-US" b="1" i="1">
                <a:solidFill>
                  <a:srgbClr val="000000"/>
                </a:solidFill>
              </a:rPr>
              <a:t>4 consecutive years: no teen pregnancies and no contact with law enforcement. </a:t>
            </a:r>
          </a:p>
          <a:p>
            <a:pPr eaLnBrk="0" fontAlgn="base" hangingPunct="0">
              <a:lnSpc>
                <a:spcPct val="110000"/>
              </a:lnSpc>
              <a:spcBef>
                <a:spcPct val="0"/>
              </a:spcBef>
              <a:spcAft>
                <a:spcPct val="0"/>
              </a:spcAft>
              <a:buClr>
                <a:srgbClr val="00BA00"/>
              </a:buClr>
            </a:pPr>
            <a:endParaRPr lang="en-US" altLang="en-US" b="1" i="1">
              <a:solidFill>
                <a:srgbClr val="000000"/>
              </a:solidFill>
            </a:endParaRPr>
          </a:p>
        </p:txBody>
      </p:sp>
      <p:sp>
        <p:nvSpPr>
          <p:cNvPr id="19460" name="Text Box 5"/>
          <p:cNvSpPr txBox="1">
            <a:spLocks noChangeArrowheads="1"/>
          </p:cNvSpPr>
          <p:nvPr/>
        </p:nvSpPr>
        <p:spPr bwMode="auto">
          <a:xfrm>
            <a:off x="2535238" y="381000"/>
            <a:ext cx="10779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600">
                <a:solidFill>
                  <a:srgbClr val="000000"/>
                </a:solidFill>
                <a:latin typeface="Arial" panose="020B0604020202020204" pitchFamily="34" charset="0"/>
              </a:rPr>
              <a:t>            of Greater Durham</a:t>
            </a:r>
          </a:p>
        </p:txBody>
      </p:sp>
      <p:sp>
        <p:nvSpPr>
          <p:cNvPr id="19461" name="Text Box 11"/>
          <p:cNvSpPr txBox="1">
            <a:spLocks noChangeArrowheads="1"/>
          </p:cNvSpPr>
          <p:nvPr/>
        </p:nvSpPr>
        <p:spPr bwMode="auto">
          <a:xfrm>
            <a:off x="3657601" y="1143001"/>
            <a:ext cx="5116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Program Outcomes:</a:t>
            </a:r>
          </a:p>
        </p:txBody>
      </p:sp>
      <p:pic>
        <p:nvPicPr>
          <p:cNvPr id="19462" name="Picture 13" descr="Franklin Pics 102307 035"/>
          <p:cNvPicPr>
            <a:picLocks noChangeAspect="1" noChangeArrowheads="1"/>
          </p:cNvPicPr>
          <p:nvPr/>
        </p:nvPicPr>
        <p:blipFill>
          <a:blip r:embed="rId4">
            <a:extLst>
              <a:ext uri="{28A0092B-C50C-407E-A947-70E740481C1C}">
                <a14:useLocalDpi xmlns:a14="http://schemas.microsoft.com/office/drawing/2010/main" val="0"/>
              </a:ext>
            </a:extLst>
          </a:blip>
          <a:srcRect l="10091" t="-916" r="20470" b="-916"/>
          <a:stretch>
            <a:fillRect/>
          </a:stretch>
        </p:blipFill>
        <p:spPr bwMode="auto">
          <a:xfrm>
            <a:off x="1524000" y="2057400"/>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15" descr="Firehouse4"/>
          <p:cNvPicPr>
            <a:picLocks noChangeAspect="1" noChangeArrowheads="1"/>
          </p:cNvPicPr>
          <p:nvPr/>
        </p:nvPicPr>
        <p:blipFill>
          <a:blip r:embed="rId5">
            <a:lum bright="12000"/>
            <a:extLst>
              <a:ext uri="{28A0092B-C50C-407E-A947-70E740481C1C}">
                <a14:useLocalDpi xmlns:a14="http://schemas.microsoft.com/office/drawing/2010/main" val="0"/>
              </a:ext>
            </a:extLst>
          </a:blip>
          <a:srcRect l="7870" t="27634" r="27530"/>
          <a:stretch>
            <a:fillRect/>
          </a:stretch>
        </p:blipFill>
        <p:spPr bwMode="auto">
          <a:xfrm>
            <a:off x="1524000" y="5410200"/>
            <a:ext cx="19050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14" descr="Firehouse1"/>
          <p:cNvPicPr>
            <a:picLocks noChangeAspect="1" noChangeArrowheads="1"/>
          </p:cNvPicPr>
          <p:nvPr/>
        </p:nvPicPr>
        <p:blipFill>
          <a:blip r:embed="rId6">
            <a:lum bright="6000"/>
            <a:extLst>
              <a:ext uri="{28A0092B-C50C-407E-A947-70E740481C1C}">
                <a14:useLocalDpi xmlns:a14="http://schemas.microsoft.com/office/drawing/2010/main" val="0"/>
              </a:ext>
            </a:extLst>
          </a:blip>
          <a:srcRect l="17700" t="27634"/>
          <a:stretch>
            <a:fillRect/>
          </a:stretch>
        </p:blipFill>
        <p:spPr bwMode="auto">
          <a:xfrm>
            <a:off x="1524000" y="4114800"/>
            <a:ext cx="19050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5961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3657601" y="2667000"/>
            <a:ext cx="6480175" cy="25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30000"/>
              </a:lnSpc>
              <a:spcBef>
                <a:spcPct val="0"/>
              </a:spcBef>
              <a:spcAft>
                <a:spcPct val="0"/>
              </a:spcAft>
              <a:buClr>
                <a:srgbClr val="33CC33"/>
              </a:buClr>
            </a:pPr>
            <a:r>
              <a:rPr lang="en-US" altLang="en-US" sz="3200" b="1" i="1">
                <a:solidFill>
                  <a:srgbClr val="000000"/>
                </a:solidFill>
                <a:latin typeface="Arial" panose="020B0604020202020204" pitchFamily="34" charset="0"/>
              </a:rPr>
              <a:t>~ To Shape Futures</a:t>
            </a:r>
          </a:p>
          <a:p>
            <a:pPr eaLnBrk="0" fontAlgn="base" hangingPunct="0">
              <a:lnSpc>
                <a:spcPct val="130000"/>
              </a:lnSpc>
              <a:spcBef>
                <a:spcPct val="0"/>
              </a:spcBef>
              <a:spcAft>
                <a:spcPct val="0"/>
              </a:spcAft>
              <a:buClr>
                <a:srgbClr val="00BA00"/>
              </a:buClr>
            </a:pPr>
            <a:r>
              <a:rPr lang="en-US" altLang="en-US" sz="3200" b="1" i="1">
                <a:solidFill>
                  <a:srgbClr val="000000"/>
                </a:solidFill>
                <a:latin typeface="Arial" panose="020B0604020202020204" pitchFamily="34" charset="0"/>
              </a:rPr>
              <a:t>~ To Save Lives</a:t>
            </a:r>
          </a:p>
          <a:p>
            <a:pPr eaLnBrk="0" fontAlgn="base" hangingPunct="0">
              <a:lnSpc>
                <a:spcPct val="130000"/>
              </a:lnSpc>
              <a:spcBef>
                <a:spcPct val="0"/>
              </a:spcBef>
              <a:spcAft>
                <a:spcPct val="0"/>
              </a:spcAft>
              <a:buClr>
                <a:srgbClr val="00BA00"/>
              </a:buClr>
            </a:pPr>
            <a:r>
              <a:rPr lang="en-US" altLang="en-US" sz="3200" b="1" i="1">
                <a:solidFill>
                  <a:srgbClr val="000000"/>
                </a:solidFill>
                <a:latin typeface="Arial" panose="020B0604020202020204" pitchFamily="34" charset="0"/>
              </a:rPr>
              <a:t>~ To Strengthen Our Community</a:t>
            </a:r>
          </a:p>
          <a:p>
            <a:pPr algn="ctr" eaLnBrk="0" fontAlgn="base" hangingPunct="0">
              <a:lnSpc>
                <a:spcPct val="130000"/>
              </a:lnSpc>
              <a:spcBef>
                <a:spcPct val="0"/>
              </a:spcBef>
              <a:spcAft>
                <a:spcPct val="0"/>
              </a:spcAft>
              <a:buClr>
                <a:srgbClr val="00BA00"/>
              </a:buClr>
            </a:pPr>
            <a:endParaRPr lang="en-US" altLang="en-US" sz="2800" b="1" i="1">
              <a:solidFill>
                <a:srgbClr val="000000"/>
              </a:solidFill>
              <a:latin typeface="Arial" panose="020B0604020202020204" pitchFamily="34" charset="0"/>
            </a:endParaRPr>
          </a:p>
        </p:txBody>
      </p:sp>
      <p:sp>
        <p:nvSpPr>
          <p:cNvPr id="20484" name="Text Box 5"/>
          <p:cNvSpPr txBox="1">
            <a:spLocks noChangeArrowheads="1"/>
          </p:cNvSpPr>
          <p:nvPr/>
        </p:nvSpPr>
        <p:spPr bwMode="auto">
          <a:xfrm>
            <a:off x="2535238" y="381000"/>
            <a:ext cx="10779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600">
                <a:solidFill>
                  <a:srgbClr val="000000"/>
                </a:solidFill>
                <a:latin typeface="Arial" panose="020B0604020202020204" pitchFamily="34" charset="0"/>
              </a:rPr>
              <a:t>            of Greater Durham</a:t>
            </a:r>
          </a:p>
        </p:txBody>
      </p:sp>
      <p:sp>
        <p:nvSpPr>
          <p:cNvPr id="20485" name="Text Box 9"/>
          <p:cNvSpPr txBox="1">
            <a:spLocks noChangeArrowheads="1"/>
          </p:cNvSpPr>
          <p:nvPr/>
        </p:nvSpPr>
        <p:spPr bwMode="auto">
          <a:xfrm>
            <a:off x="3657600" y="1371600"/>
            <a:ext cx="662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3200" b="1" i="1">
                <a:solidFill>
                  <a:srgbClr val="0000CC"/>
                </a:solidFill>
                <a:latin typeface="Bodoni MT Black" panose="02070A03080606020203" pitchFamily="18" charset="0"/>
              </a:rPr>
              <a:t>Please join us in this rare opportunity….</a:t>
            </a:r>
          </a:p>
        </p:txBody>
      </p:sp>
      <p:pic>
        <p:nvPicPr>
          <p:cNvPr id="20486" name="Picture 10" descr="Franklin Pics 102307 044"/>
          <p:cNvPicPr>
            <a:picLocks noChangeAspect="1" noChangeArrowheads="1"/>
          </p:cNvPicPr>
          <p:nvPr/>
        </p:nvPicPr>
        <p:blipFill>
          <a:blip r:embed="rId4">
            <a:extLst>
              <a:ext uri="{28A0092B-C50C-407E-A947-70E740481C1C}">
                <a14:useLocalDpi xmlns:a14="http://schemas.microsoft.com/office/drawing/2010/main" val="0"/>
              </a:ext>
            </a:extLst>
          </a:blip>
          <a:srcRect l="23979" t="-916" r="8318"/>
          <a:stretch>
            <a:fillRect/>
          </a:stretch>
        </p:blipFill>
        <p:spPr bwMode="auto">
          <a:xfrm>
            <a:off x="1524000" y="4495800"/>
            <a:ext cx="190500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11" descr="Character1"/>
          <p:cNvPicPr>
            <a:picLocks noChangeAspect="1" noChangeArrowheads="1"/>
          </p:cNvPicPr>
          <p:nvPr/>
        </p:nvPicPr>
        <p:blipFill>
          <a:blip r:embed="rId5">
            <a:extLst>
              <a:ext uri="{28A0092B-C50C-407E-A947-70E740481C1C}">
                <a14:useLocalDpi xmlns:a14="http://schemas.microsoft.com/office/drawing/2010/main" val="0"/>
              </a:ext>
            </a:extLst>
          </a:blip>
          <a:srcRect l="43915" t="38493" r="16296"/>
          <a:stretch>
            <a:fillRect/>
          </a:stretch>
        </p:blipFill>
        <p:spPr bwMode="auto">
          <a:xfrm>
            <a:off x="1524000" y="2133600"/>
            <a:ext cx="189865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8268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505200" y="2057400"/>
            <a:ext cx="7162800" cy="4648200"/>
          </a:xfrm>
        </p:spPr>
        <p:txBody>
          <a:bodyPr/>
          <a:lstStyle/>
          <a:p>
            <a:pPr algn="ctr" eaLnBrk="1" hangingPunct="1">
              <a:lnSpc>
                <a:spcPct val="80000"/>
              </a:lnSpc>
              <a:buFontTx/>
              <a:buNone/>
            </a:pPr>
            <a:r>
              <a:rPr lang="en-US" altLang="en-US" smtClean="0"/>
              <a:t>For more information about the Club or to volunteer, contact:</a:t>
            </a:r>
          </a:p>
          <a:p>
            <a:pPr algn="ctr" eaLnBrk="1" hangingPunct="1">
              <a:lnSpc>
                <a:spcPct val="80000"/>
              </a:lnSpc>
              <a:buFontTx/>
              <a:buNone/>
            </a:pPr>
            <a:endParaRPr lang="en-US" altLang="en-US" smtClean="0"/>
          </a:p>
          <a:p>
            <a:pPr algn="ctr" eaLnBrk="1" hangingPunct="1">
              <a:lnSpc>
                <a:spcPct val="50000"/>
              </a:lnSpc>
              <a:buFontTx/>
              <a:buNone/>
            </a:pPr>
            <a:r>
              <a:rPr lang="en-US" altLang="en-US" sz="2800" b="1"/>
              <a:t>Jerome Levisy, Chief Executive Officer</a:t>
            </a:r>
          </a:p>
          <a:p>
            <a:pPr algn="ctr" eaLnBrk="1" hangingPunct="1">
              <a:lnSpc>
                <a:spcPct val="80000"/>
              </a:lnSpc>
              <a:buFontTx/>
              <a:buNone/>
            </a:pPr>
            <a:endParaRPr lang="en-US" altLang="en-US" sz="2800" b="1"/>
          </a:p>
          <a:p>
            <a:pPr algn="ctr" eaLnBrk="1" hangingPunct="1">
              <a:lnSpc>
                <a:spcPct val="80000"/>
              </a:lnSpc>
              <a:buFontTx/>
              <a:buNone/>
            </a:pPr>
            <a:r>
              <a:rPr lang="en-US" altLang="en-US" sz="2800"/>
              <a:t>Phone: 919-687-4517</a:t>
            </a:r>
          </a:p>
          <a:p>
            <a:pPr algn="ctr" eaLnBrk="1" hangingPunct="1">
              <a:lnSpc>
                <a:spcPct val="50000"/>
              </a:lnSpc>
              <a:buFontTx/>
              <a:buNone/>
            </a:pPr>
            <a:endParaRPr lang="en-US" altLang="en-US" sz="2800"/>
          </a:p>
          <a:p>
            <a:pPr algn="ctr" eaLnBrk="1" hangingPunct="1">
              <a:lnSpc>
                <a:spcPct val="80000"/>
              </a:lnSpc>
              <a:buFontTx/>
              <a:buNone/>
            </a:pPr>
            <a:r>
              <a:rPr lang="en-US" altLang="en-US" sz="2800" b="1"/>
              <a:t>email: </a:t>
            </a:r>
            <a:r>
              <a:rPr lang="en-US" altLang="en-US" sz="2800" b="1">
                <a:hlinkClick r:id="rId3"/>
              </a:rPr>
              <a:t>jlevisy@johnavery.org</a:t>
            </a:r>
            <a:endParaRPr lang="en-US" altLang="en-US" sz="2800" b="1"/>
          </a:p>
          <a:p>
            <a:pPr algn="ctr" eaLnBrk="1" hangingPunct="1">
              <a:lnSpc>
                <a:spcPct val="80000"/>
              </a:lnSpc>
              <a:buFontTx/>
              <a:buNone/>
            </a:pPr>
            <a:endParaRPr lang="en-US" altLang="en-US" smtClean="0"/>
          </a:p>
          <a:p>
            <a:pPr algn="ctr" eaLnBrk="1" hangingPunct="1">
              <a:lnSpc>
                <a:spcPct val="80000"/>
              </a:lnSpc>
              <a:buFontTx/>
              <a:buNone/>
            </a:pPr>
            <a:r>
              <a:rPr lang="en-US" altLang="en-US" sz="2800"/>
              <a:t>  808 Pettigrew Street</a:t>
            </a:r>
          </a:p>
          <a:p>
            <a:pPr algn="ctr" eaLnBrk="1" hangingPunct="1">
              <a:lnSpc>
                <a:spcPct val="80000"/>
              </a:lnSpc>
              <a:buFontTx/>
              <a:buNone/>
            </a:pPr>
            <a:r>
              <a:rPr lang="en-US" altLang="en-US" sz="2800"/>
              <a:t>Durham, NC 27701</a:t>
            </a:r>
          </a:p>
          <a:p>
            <a:pPr algn="ctr" eaLnBrk="1" hangingPunct="1">
              <a:lnSpc>
                <a:spcPct val="80000"/>
              </a:lnSpc>
              <a:buFontTx/>
              <a:buNone/>
            </a:pPr>
            <a:endParaRPr lang="en-US" altLang="en-US" sz="2800"/>
          </a:p>
        </p:txBody>
      </p:sp>
      <p:sp>
        <p:nvSpPr>
          <p:cNvPr id="21507" name="Rectangle 4"/>
          <p:cNvSpPr>
            <a:spLocks noChangeArrowheads="1"/>
          </p:cNvSpPr>
          <p:nvPr/>
        </p:nvSpPr>
        <p:spPr bwMode="auto">
          <a:xfrm>
            <a:off x="1524000" y="304800"/>
            <a:ext cx="1905000" cy="6553200"/>
          </a:xfrm>
          <a:prstGeom prst="rect">
            <a:avLst/>
          </a:prstGeom>
          <a:solidFill>
            <a:srgbClr val="333399"/>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pic>
        <p:nvPicPr>
          <p:cNvPr id="21508" name="Picture 5" descr="iStock_000001426885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9050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6" descr="iStock_000001688703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590800"/>
            <a:ext cx="19050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0" name="Line 8"/>
          <p:cNvSpPr>
            <a:spLocks noChangeShapeType="1"/>
          </p:cNvSpPr>
          <p:nvPr/>
        </p:nvSpPr>
        <p:spPr bwMode="auto">
          <a:xfrm>
            <a:off x="3435350" y="457200"/>
            <a:ext cx="7232650" cy="0"/>
          </a:xfrm>
          <a:prstGeom prst="line">
            <a:avLst/>
          </a:prstGeom>
          <a:noFill/>
          <a:ln w="50800">
            <a:solidFill>
              <a:srgbClr val="FF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endParaRPr>
          </a:p>
        </p:txBody>
      </p:sp>
      <p:pic>
        <p:nvPicPr>
          <p:cNvPr id="21511" name="Picture 12" descr="Club Pics 8-2-07 0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368926"/>
            <a:ext cx="1905000" cy="1489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13" descr="bg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038600"/>
            <a:ext cx="19050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3" name="TextBox 9"/>
          <p:cNvSpPr txBox="1">
            <a:spLocks noChangeArrowheads="1"/>
          </p:cNvSpPr>
          <p:nvPr/>
        </p:nvSpPr>
        <p:spPr bwMode="auto">
          <a:xfrm>
            <a:off x="3810000" y="1066801"/>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2800">
                <a:solidFill>
                  <a:srgbClr val="0000CC"/>
                </a:solidFill>
                <a:latin typeface="Georgia" panose="02040502050405020303" pitchFamily="18" charset="0"/>
              </a:rPr>
              <a:t>Boys &amp; Girls Club of Greater Durham</a:t>
            </a:r>
          </a:p>
        </p:txBody>
      </p:sp>
    </p:spTree>
    <p:extLst>
      <p:ext uri="{BB962C8B-B14F-4D97-AF65-F5344CB8AC3E}">
        <p14:creationId xmlns:p14="http://schemas.microsoft.com/office/powerpoint/2010/main" val="2185339667"/>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5976" y="85966"/>
            <a:ext cx="4565904" cy="4037220"/>
          </a:xfrm>
        </p:spPr>
      </p:pic>
      <p:sp>
        <p:nvSpPr>
          <p:cNvPr id="5" name="Title 1"/>
          <p:cNvSpPr txBox="1">
            <a:spLocks/>
          </p:cNvSpPr>
          <p:nvPr/>
        </p:nvSpPr>
        <p:spPr>
          <a:xfrm>
            <a:off x="552335" y="4123186"/>
            <a:ext cx="10737980" cy="2663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000" b="1"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hlinkClick r:id="rId4"/>
              </a:rPr>
              <a:t>CLICK HERE</a:t>
            </a:r>
            <a:endParaRPr lang="en-US" sz="9000" b="1"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gn="ctr"/>
            <a:r>
              <a:rPr lang="en-US" sz="9000" b="1"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DONATE </a:t>
            </a:r>
            <a:r>
              <a:rPr lang="en-US" sz="90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NOW</a:t>
            </a:r>
          </a:p>
        </p:txBody>
      </p:sp>
    </p:spTree>
    <p:extLst>
      <p:ext uri="{BB962C8B-B14F-4D97-AF65-F5344CB8AC3E}">
        <p14:creationId xmlns:p14="http://schemas.microsoft.com/office/powerpoint/2010/main" val="336312136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783" y="0"/>
            <a:ext cx="9144000" cy="2903247"/>
          </a:xfrm>
        </p:spPr>
        <p:txBody>
          <a:bodyPr>
            <a:noAutofit/>
          </a:bodyPr>
          <a:lstStyle/>
          <a:p>
            <a:r>
              <a:rPr lang="en-US" sz="9600" b="1" dirty="0" smtClean="0">
                <a:solidFill>
                  <a:srgbClr val="1496D0"/>
                </a:solidFill>
              </a:rPr>
              <a:t>John Avery Boys &amp; Girls Club</a:t>
            </a:r>
            <a:endParaRPr lang="en-US" sz="96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2020" y="3808251"/>
            <a:ext cx="8785525" cy="1659488"/>
          </a:xfrm>
          <a:prstGeom prst="rect">
            <a:avLst/>
          </a:prstGeom>
        </p:spPr>
      </p:pic>
    </p:spTree>
    <p:extLst>
      <p:ext uri="{BB962C8B-B14F-4D97-AF65-F5344CB8AC3E}">
        <p14:creationId xmlns:p14="http://schemas.microsoft.com/office/powerpoint/2010/main" val="628943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4800600" y="38100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0"/>
              </a:spcBef>
              <a:spcAft>
                <a:spcPct val="0"/>
              </a:spcAft>
            </a:pPr>
            <a:r>
              <a:rPr lang="en-US" altLang="en-US" sz="1800" b="1">
                <a:solidFill>
                  <a:srgbClr val="000000"/>
                </a:solidFill>
                <a:latin typeface="Arial" panose="020B0604020202020204" pitchFamily="34" charset="0"/>
              </a:rPr>
              <a:t>of Greater Durham</a:t>
            </a:r>
          </a:p>
        </p:txBody>
      </p:sp>
    </p:spTree>
    <p:extLst>
      <p:ext uri="{BB962C8B-B14F-4D97-AF65-F5344CB8AC3E}">
        <p14:creationId xmlns:p14="http://schemas.microsoft.com/office/powerpoint/2010/main" val="330717367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2"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4495800" y="5486401"/>
            <a:ext cx="5715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0" fontAlgn="base" hangingPunct="0">
              <a:spcBef>
                <a:spcPct val="0"/>
              </a:spcBef>
              <a:spcAft>
                <a:spcPct val="0"/>
              </a:spcAft>
            </a:pPr>
            <a:r>
              <a:rPr lang="en-US" altLang="en-US" sz="1500" b="1" i="1">
                <a:solidFill>
                  <a:srgbClr val="FF0000"/>
                </a:solidFill>
                <a:latin typeface="Arial" panose="020B0604020202020204" pitchFamily="34" charset="0"/>
              </a:rPr>
              <a:t>Boys &amp; Girls Club of Greater Durham Mission Statement</a:t>
            </a:r>
            <a:endParaRPr lang="en-US" altLang="en-US" sz="1500">
              <a:solidFill>
                <a:srgbClr val="FF0000"/>
              </a:solidFill>
              <a:latin typeface="Arial" panose="020B0604020202020204" pitchFamily="34" charset="0"/>
            </a:endParaRPr>
          </a:p>
        </p:txBody>
      </p:sp>
      <p:sp>
        <p:nvSpPr>
          <p:cNvPr id="3076" name="Text Box 4"/>
          <p:cNvSpPr txBox="1">
            <a:spLocks noChangeArrowheads="1"/>
          </p:cNvSpPr>
          <p:nvPr/>
        </p:nvSpPr>
        <p:spPr bwMode="auto">
          <a:xfrm>
            <a:off x="3581400" y="1676400"/>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20000"/>
              </a:lnSpc>
              <a:spcBef>
                <a:spcPct val="0"/>
              </a:spcBef>
              <a:spcAft>
                <a:spcPct val="0"/>
              </a:spcAft>
            </a:pPr>
            <a:r>
              <a:rPr lang="en-US" altLang="en-US" sz="3200" b="1">
                <a:solidFill>
                  <a:srgbClr val="000000"/>
                </a:solidFill>
                <a:latin typeface="Arial" panose="020B0604020202020204" pitchFamily="34" charset="0"/>
              </a:rPr>
              <a:t>To inspire and enable all young people, especially those who need us most, to realize their full potential as productive, caring, and responsible citizens.</a:t>
            </a:r>
          </a:p>
        </p:txBody>
      </p:sp>
    </p:spTree>
    <p:extLst>
      <p:ext uri="{BB962C8B-B14F-4D97-AF65-F5344CB8AC3E}">
        <p14:creationId xmlns:p14="http://schemas.microsoft.com/office/powerpoint/2010/main" val="1741050191"/>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p:cNvSpPr txBox="1">
            <a:spLocks noChangeArrowheads="1"/>
          </p:cNvSpPr>
          <p:nvPr/>
        </p:nvSpPr>
        <p:spPr bwMode="auto">
          <a:xfrm>
            <a:off x="4343400" y="914401"/>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50000"/>
              </a:spcBef>
              <a:spcAft>
                <a:spcPct val="0"/>
              </a:spcAft>
            </a:pPr>
            <a:r>
              <a:rPr lang="en-US" altLang="en-US" sz="2800" b="1">
                <a:solidFill>
                  <a:srgbClr val="000000"/>
                </a:solidFill>
                <a:latin typeface="Garamond Premr Pro Smbd Capt" pitchFamily="18" charset="0"/>
              </a:rPr>
              <a:t>THE FACTS</a:t>
            </a:r>
          </a:p>
        </p:txBody>
      </p:sp>
      <p:sp>
        <p:nvSpPr>
          <p:cNvPr id="4100" name="Text Box 5"/>
          <p:cNvSpPr txBox="1">
            <a:spLocks noChangeArrowheads="1"/>
          </p:cNvSpPr>
          <p:nvPr/>
        </p:nvSpPr>
        <p:spPr bwMode="auto">
          <a:xfrm>
            <a:off x="3657600" y="1752601"/>
            <a:ext cx="6858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50000"/>
              </a:spcBef>
              <a:spcAft>
                <a:spcPct val="0"/>
              </a:spcAft>
              <a:buFontTx/>
              <a:buChar char="•"/>
            </a:pPr>
            <a:r>
              <a:rPr lang="en-US" altLang="en-US">
                <a:solidFill>
                  <a:srgbClr val="000000"/>
                </a:solidFill>
              </a:rPr>
              <a:t> </a:t>
            </a:r>
            <a:r>
              <a:rPr lang="en-US" altLang="en-US" b="1">
                <a:solidFill>
                  <a:srgbClr val="000000"/>
                </a:solidFill>
              </a:rPr>
              <a:t>57</a:t>
            </a:r>
            <a:r>
              <a:rPr lang="en-US" altLang="en-US" sz="2000" b="1">
                <a:solidFill>
                  <a:srgbClr val="000000"/>
                </a:solidFill>
              </a:rPr>
              <a:t>% of all juvenile crimes occur between 2 &amp; 7 p.m.</a:t>
            </a:r>
            <a:r>
              <a:rPr lang="en-US" altLang="en-US" b="1">
                <a:solidFill>
                  <a:srgbClr val="000000"/>
                </a:solidFill>
              </a:rPr>
              <a:t> 	</a:t>
            </a:r>
            <a:r>
              <a:rPr lang="en-US" altLang="en-US" sz="1400" b="1">
                <a:solidFill>
                  <a:srgbClr val="000000"/>
                </a:solidFill>
              </a:rPr>
              <a:t>(U.S. Justice Dept.)</a:t>
            </a:r>
          </a:p>
          <a:p>
            <a:pPr eaLnBrk="0" fontAlgn="base" hangingPunct="0">
              <a:spcBef>
                <a:spcPct val="50000"/>
              </a:spcBef>
              <a:spcAft>
                <a:spcPct val="0"/>
              </a:spcAft>
              <a:buFontTx/>
              <a:buChar char="•"/>
            </a:pPr>
            <a:r>
              <a:rPr lang="en-US" altLang="en-US" b="1">
                <a:solidFill>
                  <a:srgbClr val="000000"/>
                </a:solidFill>
              </a:rPr>
              <a:t> </a:t>
            </a:r>
            <a:r>
              <a:rPr lang="en-US" altLang="en-US" sz="2000" b="1">
                <a:solidFill>
                  <a:srgbClr val="000000"/>
                </a:solidFill>
              </a:rPr>
              <a:t>The most common activity for children after school is 	watching television - 23 hours per week</a:t>
            </a:r>
            <a:r>
              <a:rPr lang="en-US" altLang="en-US" b="1">
                <a:solidFill>
                  <a:srgbClr val="000000"/>
                </a:solidFill>
              </a:rPr>
              <a:t> </a:t>
            </a:r>
            <a:r>
              <a:rPr lang="en-US" altLang="en-US" sz="1400" b="1">
                <a:solidFill>
                  <a:srgbClr val="000000"/>
                </a:solidFill>
              </a:rPr>
              <a:t>(A.C. Nielson)</a:t>
            </a:r>
          </a:p>
          <a:p>
            <a:pPr eaLnBrk="0" fontAlgn="base" hangingPunct="0">
              <a:spcBef>
                <a:spcPct val="50000"/>
              </a:spcBef>
              <a:spcAft>
                <a:spcPct val="0"/>
              </a:spcAft>
              <a:buFontTx/>
              <a:buChar char="•"/>
            </a:pPr>
            <a:r>
              <a:rPr lang="en-US" altLang="en-US" sz="2000" b="1">
                <a:solidFill>
                  <a:srgbClr val="000000"/>
                </a:solidFill>
              </a:rPr>
              <a:t> 41% of Children in Durham County are overweight</a:t>
            </a:r>
          </a:p>
          <a:p>
            <a:pPr eaLnBrk="0" fontAlgn="base" hangingPunct="0">
              <a:spcBef>
                <a:spcPct val="50000"/>
              </a:spcBef>
              <a:spcAft>
                <a:spcPct val="0"/>
              </a:spcAft>
              <a:buFontTx/>
              <a:buChar char="•"/>
            </a:pPr>
            <a:r>
              <a:rPr lang="en-US" altLang="en-US" b="1">
                <a:solidFill>
                  <a:srgbClr val="000000"/>
                </a:solidFill>
              </a:rPr>
              <a:t> </a:t>
            </a:r>
            <a:r>
              <a:rPr lang="en-US" altLang="en-US" sz="2000" b="1">
                <a:solidFill>
                  <a:srgbClr val="000000"/>
                </a:solidFill>
              </a:rPr>
              <a:t>It costs approximately $1,500 per year/child to  	provide programming in the Boys &amp; Girls Club</a:t>
            </a:r>
            <a:endParaRPr lang="en-US" altLang="en-US" b="1">
              <a:solidFill>
                <a:srgbClr val="000000"/>
              </a:solidFill>
            </a:endParaRPr>
          </a:p>
          <a:p>
            <a:pPr eaLnBrk="0" fontAlgn="base" hangingPunct="0">
              <a:spcBef>
                <a:spcPct val="50000"/>
              </a:spcBef>
              <a:spcAft>
                <a:spcPct val="0"/>
              </a:spcAft>
              <a:buFontTx/>
              <a:buChar char="•"/>
            </a:pPr>
            <a:r>
              <a:rPr lang="en-US" altLang="en-US" b="1">
                <a:solidFill>
                  <a:srgbClr val="000000"/>
                </a:solidFill>
              </a:rPr>
              <a:t> </a:t>
            </a:r>
            <a:r>
              <a:rPr lang="en-US" altLang="en-US" sz="2000" b="1">
                <a:solidFill>
                  <a:srgbClr val="000000"/>
                </a:solidFill>
              </a:rPr>
              <a:t>It cost roughly $55,000 per inmate/year for juvenile 	incarceration</a:t>
            </a:r>
            <a:r>
              <a:rPr lang="en-US" altLang="en-US" b="1">
                <a:solidFill>
                  <a:srgbClr val="000000"/>
                </a:solidFill>
              </a:rPr>
              <a:t> </a:t>
            </a:r>
            <a:r>
              <a:rPr lang="en-US" altLang="en-US" sz="2000" b="1">
                <a:solidFill>
                  <a:srgbClr val="000000"/>
                </a:solidFill>
              </a:rPr>
              <a:t>(</a:t>
            </a:r>
            <a:r>
              <a:rPr lang="en-US" altLang="en-US" sz="1400" b="1">
                <a:solidFill>
                  <a:srgbClr val="000000"/>
                </a:solidFill>
              </a:rPr>
              <a:t>Communities in Schools, NC)</a:t>
            </a:r>
          </a:p>
          <a:p>
            <a:pPr algn="ctr" eaLnBrk="0" fontAlgn="base" hangingPunct="0">
              <a:spcBef>
                <a:spcPct val="50000"/>
              </a:spcBef>
              <a:spcAft>
                <a:spcPct val="0"/>
              </a:spcAft>
            </a:pPr>
            <a:r>
              <a:rPr lang="en-US" altLang="en-US" b="1">
                <a:solidFill>
                  <a:srgbClr val="000000"/>
                </a:solidFill>
              </a:rPr>
              <a:t>We can all pay a little now… or a lot later!</a:t>
            </a:r>
          </a:p>
        </p:txBody>
      </p:sp>
      <p:pic>
        <p:nvPicPr>
          <p:cNvPr id="4101" name="Picture 6" descr="b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29200"/>
            <a:ext cx="19050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2" name="Picture 7" descr="b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133600"/>
            <a:ext cx="19050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9" descr="Club Pics 8-2-07 072"/>
          <p:cNvPicPr>
            <a:picLocks noChangeAspect="1" noChangeArrowheads="1"/>
          </p:cNvPicPr>
          <p:nvPr/>
        </p:nvPicPr>
        <p:blipFill>
          <a:blip r:embed="rId6">
            <a:extLst>
              <a:ext uri="{28A0092B-C50C-407E-A947-70E740481C1C}">
                <a14:useLocalDpi xmlns:a14="http://schemas.microsoft.com/office/drawing/2010/main" val="0"/>
              </a:ext>
            </a:extLst>
          </a:blip>
          <a:srcRect l="5061" t="23901" r="7870"/>
          <a:stretch>
            <a:fillRect/>
          </a:stretch>
        </p:blipFill>
        <p:spPr bwMode="auto">
          <a:xfrm>
            <a:off x="1524000" y="3733800"/>
            <a:ext cx="19050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0431"/>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3657601" y="1349376"/>
            <a:ext cx="6615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Today Boys &amp; Girls Clubs:</a:t>
            </a:r>
          </a:p>
        </p:txBody>
      </p:sp>
      <p:sp>
        <p:nvSpPr>
          <p:cNvPr id="5124" name="Text Box 4"/>
          <p:cNvSpPr txBox="1">
            <a:spLocks noChangeArrowheads="1"/>
          </p:cNvSpPr>
          <p:nvPr/>
        </p:nvSpPr>
        <p:spPr bwMode="auto">
          <a:xfrm>
            <a:off x="3581401" y="2057401"/>
            <a:ext cx="64801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30000"/>
              </a:lnSpc>
              <a:spcBef>
                <a:spcPct val="0"/>
              </a:spcBef>
              <a:spcAft>
                <a:spcPct val="0"/>
              </a:spcAft>
              <a:buFontTx/>
              <a:buChar char="•"/>
            </a:pPr>
            <a:r>
              <a:rPr lang="en-US" altLang="en-US" sz="2600" b="1">
                <a:solidFill>
                  <a:srgbClr val="000000"/>
                </a:solidFill>
                <a:latin typeface="Arial" panose="020B0604020202020204" pitchFamily="34" charset="0"/>
              </a:rPr>
              <a:t> Serves more than 4.8 million children</a:t>
            </a:r>
          </a:p>
          <a:p>
            <a:pPr eaLnBrk="0" fontAlgn="base" hangingPunct="0">
              <a:lnSpc>
                <a:spcPct val="130000"/>
              </a:lnSpc>
              <a:spcBef>
                <a:spcPct val="0"/>
              </a:spcBef>
              <a:spcAft>
                <a:spcPct val="0"/>
              </a:spcAft>
              <a:buFontTx/>
              <a:buChar char="•"/>
            </a:pPr>
            <a:r>
              <a:rPr lang="en-US" altLang="en-US" sz="2600" b="1">
                <a:solidFill>
                  <a:srgbClr val="000000"/>
                </a:solidFill>
                <a:latin typeface="Arial" panose="020B0604020202020204" pitchFamily="34" charset="0"/>
              </a:rPr>
              <a:t> Has over 4,000 Club locations </a:t>
            </a:r>
          </a:p>
          <a:p>
            <a:pPr eaLnBrk="0" fontAlgn="base" hangingPunct="0">
              <a:lnSpc>
                <a:spcPct val="130000"/>
              </a:lnSpc>
              <a:spcBef>
                <a:spcPct val="0"/>
              </a:spcBef>
              <a:spcAft>
                <a:spcPct val="0"/>
              </a:spcAft>
              <a:buFontTx/>
              <a:buChar char="•"/>
            </a:pPr>
            <a:r>
              <a:rPr lang="en-US" altLang="en-US" sz="2600" b="1">
                <a:solidFill>
                  <a:srgbClr val="000000"/>
                </a:solidFill>
                <a:latin typeface="Arial" panose="020B0604020202020204" pitchFamily="34" charset="0"/>
              </a:rPr>
              <a:t> Is located in all 50 states, Puerto 	Rico, 	the Virgin Islands, plus 	domestic and international 	military bases </a:t>
            </a:r>
          </a:p>
          <a:p>
            <a:pPr eaLnBrk="0" fontAlgn="base" hangingPunct="0">
              <a:lnSpc>
                <a:spcPct val="130000"/>
              </a:lnSpc>
              <a:spcBef>
                <a:spcPct val="0"/>
              </a:spcBef>
              <a:spcAft>
                <a:spcPct val="0"/>
              </a:spcAft>
              <a:buFontTx/>
              <a:buChar char="•"/>
            </a:pPr>
            <a:r>
              <a:rPr lang="en-US" altLang="en-US" sz="2600" b="1">
                <a:solidFill>
                  <a:srgbClr val="000000"/>
                </a:solidFill>
                <a:latin typeface="Arial" panose="020B0604020202020204" pitchFamily="34" charset="0"/>
              </a:rPr>
              <a:t> Employs approximately 44,000 trained 	professional staff</a:t>
            </a:r>
            <a:r>
              <a:rPr lang="en-US" altLang="en-US">
                <a:solidFill>
                  <a:srgbClr val="000000"/>
                </a:solidFill>
              </a:rPr>
              <a:t> </a:t>
            </a:r>
          </a:p>
        </p:txBody>
      </p:sp>
      <p:sp>
        <p:nvSpPr>
          <p:cNvPr id="5125" name="Text Box 5"/>
          <p:cNvSpPr txBox="1">
            <a:spLocks noChangeArrowheads="1"/>
          </p:cNvSpPr>
          <p:nvPr/>
        </p:nvSpPr>
        <p:spPr bwMode="auto">
          <a:xfrm>
            <a:off x="2535238" y="381000"/>
            <a:ext cx="10207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600">
                <a:solidFill>
                  <a:srgbClr val="000000"/>
                </a:solidFill>
                <a:latin typeface="Arial" panose="020B0604020202020204" pitchFamily="34" charset="0"/>
              </a:rPr>
              <a:t>John Avery, Durham NC</a:t>
            </a:r>
          </a:p>
        </p:txBody>
      </p:sp>
      <p:pic>
        <p:nvPicPr>
          <p:cNvPr id="5126" name="Picture 6" descr="bg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81600"/>
            <a:ext cx="19050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10" descr="Firehouse5"/>
          <p:cNvPicPr>
            <a:picLocks noChangeAspect="1" noChangeArrowheads="1"/>
          </p:cNvPicPr>
          <p:nvPr/>
        </p:nvPicPr>
        <p:blipFill>
          <a:blip r:embed="rId5">
            <a:extLst>
              <a:ext uri="{28A0092B-C50C-407E-A947-70E740481C1C}">
                <a14:useLocalDpi xmlns:a14="http://schemas.microsoft.com/office/drawing/2010/main" val="0"/>
              </a:ext>
            </a:extLst>
          </a:blip>
          <a:srcRect l="5617" r="23318" b="-389"/>
          <a:stretch>
            <a:fillRect/>
          </a:stretch>
        </p:blipFill>
        <p:spPr bwMode="auto">
          <a:xfrm>
            <a:off x="1524000" y="2057400"/>
            <a:ext cx="19050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12" descr="Club Pics 8-2-07 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733801"/>
            <a:ext cx="1905000" cy="1433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4202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3886200" y="2438400"/>
            <a:ext cx="63261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20000"/>
              </a:lnSpc>
              <a:spcBef>
                <a:spcPct val="0"/>
              </a:spcBef>
              <a:spcAft>
                <a:spcPct val="0"/>
              </a:spcAft>
            </a:pPr>
            <a:endParaRPr lang="en-US" altLang="en-US" sz="3600">
              <a:solidFill>
                <a:srgbClr val="000000"/>
              </a:solidFill>
              <a:latin typeface="Arial" panose="020B0604020202020204" pitchFamily="34" charset="0"/>
            </a:endParaRPr>
          </a:p>
        </p:txBody>
      </p:sp>
      <p:sp>
        <p:nvSpPr>
          <p:cNvPr id="6148" name="Text Box 4"/>
          <p:cNvSpPr txBox="1">
            <a:spLocks noChangeArrowheads="1"/>
          </p:cNvSpPr>
          <p:nvPr/>
        </p:nvSpPr>
        <p:spPr bwMode="auto">
          <a:xfrm>
            <a:off x="3657600" y="1349376"/>
            <a:ext cx="4364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Our Core Beliefs:</a:t>
            </a:r>
          </a:p>
        </p:txBody>
      </p:sp>
      <p:sp>
        <p:nvSpPr>
          <p:cNvPr id="6149" name="Text Box 5"/>
          <p:cNvSpPr txBox="1">
            <a:spLocks noChangeArrowheads="1"/>
          </p:cNvSpPr>
          <p:nvPr/>
        </p:nvSpPr>
        <p:spPr bwMode="auto">
          <a:xfrm>
            <a:off x="3698876" y="2238375"/>
            <a:ext cx="67405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30000"/>
              </a:lnSpc>
              <a:spcBef>
                <a:spcPct val="0"/>
              </a:spcBef>
              <a:spcAft>
                <a:spcPct val="0"/>
              </a:spcAft>
              <a:buClr>
                <a:srgbClr val="2EB028"/>
              </a:buClr>
            </a:pPr>
            <a:r>
              <a:rPr lang="en-US" altLang="en-US" sz="2800" b="1">
                <a:solidFill>
                  <a:srgbClr val="000000"/>
                </a:solidFill>
                <a:latin typeface="Arial" panose="020B0604020202020204" pitchFamily="34" charset="0"/>
              </a:rPr>
              <a:t>A Boys &amp; Girls Club provides:</a:t>
            </a:r>
          </a:p>
          <a:p>
            <a:pPr eaLnBrk="0" fontAlgn="base" hangingPunct="0">
              <a:lnSpc>
                <a:spcPct val="130000"/>
              </a:lnSpc>
              <a:spcBef>
                <a:spcPct val="0"/>
              </a:spcBef>
              <a:spcAft>
                <a:spcPct val="0"/>
              </a:spcAft>
              <a:buClr>
                <a:srgbClr val="2EB028"/>
              </a:buClr>
              <a:buFontTx/>
              <a:buChar char="•"/>
            </a:pPr>
            <a:r>
              <a:rPr lang="en-US" altLang="en-US" sz="2800" b="1">
                <a:solidFill>
                  <a:srgbClr val="000000"/>
                </a:solidFill>
                <a:latin typeface="Arial" panose="020B0604020202020204" pitchFamily="34" charset="0"/>
              </a:rPr>
              <a:t>A safe place to learn and grow</a:t>
            </a:r>
          </a:p>
          <a:p>
            <a:pPr eaLnBrk="0" fontAlgn="base" hangingPunct="0">
              <a:lnSpc>
                <a:spcPct val="130000"/>
              </a:lnSpc>
              <a:spcBef>
                <a:spcPct val="0"/>
              </a:spcBef>
              <a:spcAft>
                <a:spcPct val="0"/>
              </a:spcAft>
              <a:buClr>
                <a:srgbClr val="2EB028"/>
              </a:buClr>
              <a:buFontTx/>
              <a:buChar char="•"/>
            </a:pPr>
            <a:r>
              <a:rPr lang="en-US" altLang="en-US" sz="2800" b="1">
                <a:solidFill>
                  <a:srgbClr val="000000"/>
                </a:solidFill>
                <a:latin typeface="Arial" panose="020B0604020202020204" pitchFamily="34" charset="0"/>
              </a:rPr>
              <a:t>Ongoing relationships with caring, adult professionals</a:t>
            </a:r>
          </a:p>
          <a:p>
            <a:pPr eaLnBrk="0" fontAlgn="base" hangingPunct="0">
              <a:lnSpc>
                <a:spcPct val="130000"/>
              </a:lnSpc>
              <a:spcBef>
                <a:spcPct val="0"/>
              </a:spcBef>
              <a:spcAft>
                <a:spcPct val="0"/>
              </a:spcAft>
              <a:buClr>
                <a:srgbClr val="2EB028"/>
              </a:buClr>
              <a:buFontTx/>
              <a:buChar char="•"/>
            </a:pPr>
            <a:r>
              <a:rPr lang="en-US" altLang="en-US" sz="2800" b="1">
                <a:solidFill>
                  <a:srgbClr val="000000"/>
                </a:solidFill>
                <a:latin typeface="Arial" panose="020B0604020202020204" pitchFamily="34" charset="0"/>
              </a:rPr>
              <a:t>Life-enhancing programs and character development experiences</a:t>
            </a:r>
          </a:p>
          <a:p>
            <a:pPr eaLnBrk="0" fontAlgn="base" hangingPunct="0">
              <a:lnSpc>
                <a:spcPct val="130000"/>
              </a:lnSpc>
              <a:spcBef>
                <a:spcPct val="0"/>
              </a:spcBef>
              <a:spcAft>
                <a:spcPct val="0"/>
              </a:spcAft>
              <a:buClr>
                <a:srgbClr val="2EB028"/>
              </a:buClr>
              <a:buFontTx/>
              <a:buChar char="•"/>
            </a:pPr>
            <a:r>
              <a:rPr lang="en-US" altLang="en-US" sz="2800" b="1">
                <a:solidFill>
                  <a:srgbClr val="000000"/>
                </a:solidFill>
                <a:latin typeface="Arial" panose="020B0604020202020204" pitchFamily="34" charset="0"/>
              </a:rPr>
              <a:t>Hope and opportunity</a:t>
            </a:r>
          </a:p>
        </p:txBody>
      </p:sp>
      <p:pic>
        <p:nvPicPr>
          <p:cNvPr id="6150" name="Picture 7" descr="b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81600"/>
            <a:ext cx="19050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10" descr="Club Pics 8-2-07 088"/>
          <p:cNvPicPr>
            <a:picLocks noChangeAspect="1" noChangeArrowheads="1"/>
          </p:cNvPicPr>
          <p:nvPr/>
        </p:nvPicPr>
        <p:blipFill>
          <a:blip r:embed="rId5">
            <a:extLst>
              <a:ext uri="{28A0092B-C50C-407E-A947-70E740481C1C}">
                <a14:useLocalDpi xmlns:a14="http://schemas.microsoft.com/office/drawing/2010/main" val="0"/>
              </a:ext>
            </a:extLst>
          </a:blip>
          <a:srcRect l="28935" t="-349" r="16296" b="15186"/>
          <a:stretch>
            <a:fillRect/>
          </a:stretch>
        </p:blipFill>
        <p:spPr bwMode="auto">
          <a:xfrm>
            <a:off x="1524000" y="2133600"/>
            <a:ext cx="19050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11" descr="Club Pics 8-2-07 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733800"/>
            <a:ext cx="1905000" cy="1435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3170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3886200" y="2438400"/>
            <a:ext cx="63261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20000"/>
              </a:lnSpc>
              <a:spcBef>
                <a:spcPct val="0"/>
              </a:spcBef>
              <a:spcAft>
                <a:spcPct val="0"/>
              </a:spcAft>
            </a:pPr>
            <a:endParaRPr lang="en-US" altLang="en-US" sz="3600">
              <a:solidFill>
                <a:srgbClr val="000000"/>
              </a:solidFill>
              <a:latin typeface="Arial" panose="020B0604020202020204" pitchFamily="34" charset="0"/>
            </a:endParaRPr>
          </a:p>
        </p:txBody>
      </p:sp>
      <p:sp>
        <p:nvSpPr>
          <p:cNvPr id="7172" name="Text Box 4"/>
          <p:cNvSpPr txBox="1">
            <a:spLocks noChangeArrowheads="1"/>
          </p:cNvSpPr>
          <p:nvPr/>
        </p:nvSpPr>
        <p:spPr bwMode="auto">
          <a:xfrm>
            <a:off x="3657601" y="1349376"/>
            <a:ext cx="6251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4000" b="1">
                <a:solidFill>
                  <a:srgbClr val="000000"/>
                </a:solidFill>
                <a:latin typeface="Arial" panose="020B0604020202020204" pitchFamily="34" charset="0"/>
              </a:rPr>
              <a:t>Dedicated Youth Facility:</a:t>
            </a:r>
          </a:p>
        </p:txBody>
      </p:sp>
      <p:sp>
        <p:nvSpPr>
          <p:cNvPr id="7173" name="Text Box 5"/>
          <p:cNvSpPr txBox="1">
            <a:spLocks noChangeArrowheads="1"/>
          </p:cNvSpPr>
          <p:nvPr/>
        </p:nvSpPr>
        <p:spPr bwMode="auto">
          <a:xfrm>
            <a:off x="3698876" y="2238376"/>
            <a:ext cx="64801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lnSpc>
                <a:spcPct val="130000"/>
              </a:lnSpc>
              <a:spcBef>
                <a:spcPct val="0"/>
              </a:spcBef>
              <a:spcAft>
                <a:spcPct val="0"/>
              </a:spcAft>
            </a:pPr>
            <a:r>
              <a:rPr lang="en-US" altLang="en-US" sz="2800" b="1">
                <a:solidFill>
                  <a:srgbClr val="000000"/>
                </a:solidFill>
                <a:latin typeface="Arial" panose="020B0604020202020204" pitchFamily="34" charset="0"/>
              </a:rPr>
              <a:t>The Boys &amp; Girls Club of Greater Durham is a place designed solely for youth programs and activities.  Our average daily attendance is 140 and our current membership is 512.</a:t>
            </a:r>
          </a:p>
        </p:txBody>
      </p:sp>
      <p:pic>
        <p:nvPicPr>
          <p:cNvPr id="7174" name="Picture 6" descr="bg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1905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2" descr="Club Pics 8-2-07 089"/>
          <p:cNvPicPr>
            <a:picLocks noChangeAspect="1" noChangeArrowheads="1"/>
          </p:cNvPicPr>
          <p:nvPr/>
        </p:nvPicPr>
        <p:blipFill>
          <a:blip r:embed="rId5">
            <a:extLst>
              <a:ext uri="{28A0092B-C50C-407E-A947-70E740481C1C}">
                <a14:useLocalDpi xmlns:a14="http://schemas.microsoft.com/office/drawing/2010/main" val="0"/>
              </a:ext>
            </a:extLst>
          </a:blip>
          <a:srcRect l="33148" r="12083"/>
          <a:stretch>
            <a:fillRect/>
          </a:stretch>
        </p:blipFill>
        <p:spPr bwMode="auto">
          <a:xfrm>
            <a:off x="1524000" y="4953000"/>
            <a:ext cx="19050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13" descr="Club Pics 8-2-07 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657601"/>
            <a:ext cx="1905000" cy="1433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83882"/>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1010</Words>
  <Application>Microsoft Office PowerPoint</Application>
  <PresentationFormat>Widescreen</PresentationFormat>
  <Paragraphs>178</Paragraphs>
  <Slides>24</Slides>
  <Notes>20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Aharoni</vt:lpstr>
      <vt:lpstr>Arial</vt:lpstr>
      <vt:lpstr>Bodoni MT Black</vt:lpstr>
      <vt:lpstr>Calibri</vt:lpstr>
      <vt:lpstr>Calibri Light</vt:lpstr>
      <vt:lpstr>Garamond Premr Pro Smbd Capt</vt:lpstr>
      <vt:lpstr>Georgia</vt:lpstr>
      <vt:lpstr>Times</vt:lpstr>
      <vt:lpstr>Times New Roman</vt:lpstr>
      <vt:lpstr>1_Office Theme</vt:lpstr>
      <vt:lpstr>2_Office Theme</vt:lpstr>
      <vt:lpstr>Office Theme</vt:lpstr>
      <vt:lpstr>Blank</vt:lpstr>
      <vt:lpstr>PowerPoint Presentation</vt:lpstr>
      <vt:lpstr>2015 Durham County Cares Recipient Organizations</vt:lpstr>
      <vt:lpstr>John Avery Boys &amp; Girls 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Durham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Bullock, Nina</dc:creator>
  <cp:lastModifiedBy>Bullock, Nina</cp:lastModifiedBy>
  <cp:revision>2</cp:revision>
  <dcterms:created xsi:type="dcterms:W3CDTF">2015-09-22T19:09:26Z</dcterms:created>
  <dcterms:modified xsi:type="dcterms:W3CDTF">2015-09-22T19:26:35Z</dcterms:modified>
</cp:coreProperties>
</file>