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</p:sldMasterIdLst>
  <p:notesMasterIdLst>
    <p:notesMasterId r:id="rId20"/>
  </p:notesMasterIdLst>
  <p:sldIdLst>
    <p:sldId id="257" r:id="rId5"/>
    <p:sldId id="258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45" d="100"/>
          <a:sy n="45" d="100"/>
        </p:scale>
        <p:origin x="53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327F3-15FB-463D-A588-624935B8743C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ADBB9-DF04-4678-840E-0038500FE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698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1AC21-102A-4452-B8AF-7288A4FB2DC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544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9A85B-01EE-4DF1-A722-2F7E279F7998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934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1AC21-102A-4452-B8AF-7288A4FB2DCD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099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1AC21-102A-4452-B8AF-7288A4FB2DCD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942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9A85B-01EE-4DF1-A722-2F7E279F7998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65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9A85B-01EE-4DF1-A722-2F7E279F7998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965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9A85B-01EE-4DF1-A722-2F7E279F7998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68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9A85B-01EE-4DF1-A722-2F7E279F7998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363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9A85B-01EE-4DF1-A722-2F7E279F7998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249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9A85B-01EE-4DF1-A722-2F7E279F7998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751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9A85B-01EE-4DF1-A722-2F7E279F7998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185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760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32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285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499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842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606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515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325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274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3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199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079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8552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44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3747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4322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7912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6497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1644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7414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7107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761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095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7368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13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2824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1659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C69FB-647C-7D47-85B0-92877928A0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E311C-BA13-BD43-A5A0-87673F815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0852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C69FB-647C-7D47-85B0-92877928A0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E311C-BA13-BD43-A5A0-87673F815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984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C69FB-647C-7D47-85B0-92877928A0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E311C-BA13-BD43-A5A0-87673F815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3035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C69FB-647C-7D47-85B0-92877928A0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E311C-BA13-BD43-A5A0-87673F815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8976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C69FB-647C-7D47-85B0-92877928A0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E311C-BA13-BD43-A5A0-87673F815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1585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C69FB-647C-7D47-85B0-92877928A0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E311C-BA13-BD43-A5A0-87673F815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643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8470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C69FB-647C-7D47-85B0-92877928A0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E311C-BA13-BD43-A5A0-87673F815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165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C69FB-647C-7D47-85B0-92877928A0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E311C-BA13-BD43-A5A0-87673F815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9569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C69FB-647C-7D47-85B0-92877928A0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E311C-BA13-BD43-A5A0-87673F815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5464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C69FB-647C-7D47-85B0-92877928A0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E311C-BA13-BD43-A5A0-87673F815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2955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C69FB-647C-7D47-85B0-92877928A0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E311C-BA13-BD43-A5A0-87673F815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778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64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54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314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894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125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01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270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99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BBC69FB-647C-7D47-85B0-92877928A0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ABE311C-BA13-BD43-A5A0-87673F815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7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hyperlink" Target="http://www.unitedwaytriangle.org/volunteer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durhamcountycares.org/#!employees/c1ghi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arthsharenc.org/" TargetMode="External"/><Relationship Id="rId3" Type="http://schemas.openxmlformats.org/officeDocument/2006/relationships/hyperlink" Target="http://www.johnavery.org/" TargetMode="External"/><Relationship Id="rId7" Type="http://schemas.openxmlformats.org/officeDocument/2006/relationships/hyperlink" Target="http://www.durhamcrisisresponse.org/" TargetMode="External"/><Relationship Id="rId2" Type="http://schemas.openxmlformats.org/officeDocument/2006/relationships/hyperlink" Target="http://www.durhamrescuemission.org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salvationarmycarolinas.org/durham/boys-and-girls-club/" TargetMode="External"/><Relationship Id="rId11" Type="http://schemas.openxmlformats.org/officeDocument/2006/relationships/hyperlink" Target="http://www.unitedwaytriangle.org/" TargetMode="External"/><Relationship Id="rId5" Type="http://schemas.openxmlformats.org/officeDocument/2006/relationships/hyperlink" Target="http://www.seniorpharmassist.org/" TargetMode="External"/><Relationship Id="rId10" Type="http://schemas.openxmlformats.org/officeDocument/2006/relationships/hyperlink" Target="http://www.dcslnc.org/" TargetMode="External"/><Relationship Id="rId4" Type="http://schemas.openxmlformats.org/officeDocument/2006/relationships/hyperlink" Target="http://www.exchangefamilycenter.org/" TargetMode="External"/><Relationship Id="rId9" Type="http://schemas.openxmlformats.org/officeDocument/2006/relationships/hyperlink" Target="http://www.toxicfreenc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382" y="357809"/>
            <a:ext cx="2914800" cy="2209112"/>
          </a:xfrm>
          <a:prstGeom prst="rect">
            <a:avLst/>
          </a:prstGeom>
          <a:effectLst/>
        </p:spPr>
      </p:pic>
      <p:sp>
        <p:nvSpPr>
          <p:cNvPr id="8" name="TextBox 7"/>
          <p:cNvSpPr txBox="1"/>
          <p:nvPr/>
        </p:nvSpPr>
        <p:spPr>
          <a:xfrm>
            <a:off x="747132" y="2743995"/>
            <a:ext cx="1095049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2015 Durham County Cares Campaign</a:t>
            </a:r>
          </a:p>
          <a:p>
            <a:pPr algn="ctr"/>
            <a:r>
              <a:rPr lang="en-US" sz="44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Recipient Organization Presentations</a:t>
            </a:r>
          </a:p>
          <a:p>
            <a:pPr algn="ctr"/>
            <a:r>
              <a:rPr lang="en-US" sz="44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Thursday, September 17, 2015</a:t>
            </a:r>
          </a:p>
        </p:txBody>
      </p:sp>
    </p:spTree>
    <p:extLst>
      <p:ext uri="{BB962C8B-B14F-4D97-AF65-F5344CB8AC3E}">
        <p14:creationId xmlns:p14="http://schemas.microsoft.com/office/powerpoint/2010/main" val="175258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riz_board docs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itle 5"/>
          <p:cNvSpPr txBox="1">
            <a:spLocks/>
          </p:cNvSpPr>
          <p:nvPr/>
        </p:nvSpPr>
        <p:spPr>
          <a:xfrm>
            <a:off x="1798639" y="69023"/>
            <a:ext cx="71058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1F497D"/>
                </a:solidFill>
                <a:latin typeface="Arial"/>
                <a:cs typeface="Arial"/>
              </a:rPr>
              <a:t>What United Way of the Greater Triangle Does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55075" y="1222235"/>
            <a:ext cx="8229115" cy="6178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 algn="l">
              <a:buFont typeface="Arial"/>
              <a:buChar char="•"/>
            </a:pPr>
            <a:endParaRPr lang="en-US" sz="2000" dirty="0">
              <a:solidFill>
                <a:srgbClr val="1F497D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02302" y="135150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/>
            <a:r>
              <a:rPr lang="en-US" dirty="0">
                <a:solidFill>
                  <a:srgbClr val="1F497D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2326257" y="1237565"/>
            <a:ext cx="7375973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endParaRPr lang="en-US" sz="16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endParaRPr lang="en-US" sz="16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endParaRPr lang="en-US" sz="16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endParaRPr lang="en-US" sz="28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endParaRPr lang="en-US" sz="28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endParaRPr lang="en-US" sz="12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46499" y="1293038"/>
            <a:ext cx="3668765" cy="444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600" b="1" u="sng" dirty="0">
                <a:solidFill>
                  <a:prstClr val="white">
                    <a:lumMod val="50000"/>
                  </a:prstClr>
                </a:solidFill>
              </a:rPr>
              <a:t>Social Innovation Challenge 2014: </a:t>
            </a:r>
            <a:br>
              <a:rPr lang="en-US" sz="1600" b="1" u="sng" dirty="0">
                <a:solidFill>
                  <a:prstClr val="white">
                    <a:lumMod val="50000"/>
                  </a:prstClr>
                </a:solidFill>
              </a:rPr>
            </a:br>
            <a:r>
              <a:rPr lang="en-US" sz="1600" b="1" dirty="0">
                <a:solidFill>
                  <a:prstClr val="white">
                    <a:lumMod val="50000"/>
                  </a:prstClr>
                </a:solidFill>
              </a:rPr>
              <a:t>100k Kids Hungry No More</a:t>
            </a:r>
            <a:endParaRPr lang="en-US" sz="1600" b="1" u="sng" dirty="0">
              <a:solidFill>
                <a:prstClr val="white">
                  <a:lumMod val="50000"/>
                </a:prstClr>
              </a:solid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white">
                  <a:lumMod val="50000"/>
                </a:prstClr>
              </a:solid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white">
                    <a:lumMod val="50000"/>
                  </a:prstClr>
                </a:solidFill>
              </a:rPr>
              <a:t>40 innovative ideas submitted to end childhood hunger from the community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white">
                    <a:lumMod val="50000"/>
                  </a:prstClr>
                </a:solidFill>
              </a:rPr>
              <a:t>12 semi-finalists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white">
                    <a:lumMod val="50000"/>
                  </a:prstClr>
                </a:solidFill>
              </a:rPr>
              <a:t>4 finalists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white">
                    <a:lumMod val="50000"/>
                  </a:prstClr>
                </a:solidFill>
              </a:rPr>
              <a:t>Winner implemented and is scaling a food distribution system to schools in Durham County.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white">
                    <a:lumMod val="50000"/>
                  </a:prstClr>
                </a:solidFill>
              </a:rPr>
              <a:t>934 more children receive breakfast every day in Durham County.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en-US" sz="1600" b="1" dirty="0">
              <a:solidFill>
                <a:prstClr val="white">
                  <a:lumMod val="50000"/>
                </a:prstClr>
              </a:solid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en-US" sz="1600" b="1" dirty="0">
              <a:solidFill>
                <a:prstClr val="white">
                  <a:lumMod val="50000"/>
                </a:prstClr>
              </a:solid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en-US" sz="1600" b="1" dirty="0">
              <a:solidFill>
                <a:prstClr val="white">
                  <a:lumMod val="50000"/>
                </a:prstClr>
              </a:solid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en-US" sz="1600" b="1" dirty="0">
              <a:solidFill>
                <a:prstClr val="white">
                  <a:lumMod val="50000"/>
                </a:prstClr>
              </a:solidFill>
            </a:endParaRPr>
          </a:p>
          <a:p>
            <a:pPr algn="r" defTabSz="457200"/>
            <a:r>
              <a:rPr lang="en-US" sz="1100" dirty="0">
                <a:solidFill>
                  <a:prstClr val="white">
                    <a:lumMod val="50000"/>
                  </a:prstClr>
                </a:solidFill>
              </a:rPr>
              <a:t>Photo credit: News &amp; Observer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8639" y="1050585"/>
            <a:ext cx="5113718" cy="475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84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1658112" y="946150"/>
            <a:ext cx="8875776" cy="4768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endParaRPr lang="en-US" sz="1800" b="1" dirty="0">
              <a:solidFill>
                <a:srgbClr val="1F497D"/>
              </a:solidFill>
              <a:latin typeface="Arial" charset="0"/>
              <a:cs typeface="Arial" charset="0"/>
            </a:endParaRPr>
          </a:p>
          <a:p>
            <a:pPr lvl="1" algn="l"/>
            <a:endParaRPr lang="en-US" sz="1800" b="1" dirty="0">
              <a:solidFill>
                <a:srgbClr val="1F497D"/>
              </a:solidFill>
              <a:latin typeface="Arial" charset="0"/>
              <a:cs typeface="Arial" charset="0"/>
            </a:endParaRPr>
          </a:p>
          <a:p>
            <a:pPr lvl="1" algn="l"/>
            <a:endParaRPr lang="en-US" sz="1800" b="1" dirty="0">
              <a:solidFill>
                <a:srgbClr val="1F497D"/>
              </a:solidFill>
              <a:latin typeface="Arial" charset="0"/>
              <a:cs typeface="Arial" charset="0"/>
            </a:endParaRPr>
          </a:p>
          <a:p>
            <a:pPr lvl="1" algn="l"/>
            <a:endParaRPr lang="en-US" sz="1800" dirty="0">
              <a:solidFill>
                <a:srgbClr val="1F497D"/>
              </a:solidFill>
              <a:latin typeface="Arial" charset="0"/>
              <a:cs typeface="Arial" charset="0"/>
            </a:endParaRPr>
          </a:p>
          <a:p>
            <a:pPr lvl="1" algn="l"/>
            <a:endParaRPr lang="en-US" sz="1800" b="1" dirty="0">
              <a:solidFill>
                <a:srgbClr val="1F497D"/>
              </a:solidFill>
              <a:latin typeface="Arial" charset="0"/>
              <a:cs typeface="Arial" charset="0"/>
            </a:endParaRPr>
          </a:p>
          <a:p>
            <a:pPr lvl="1" algn="l"/>
            <a:endParaRPr lang="en-US" sz="1800" dirty="0">
              <a:solidFill>
                <a:srgbClr val="000000"/>
              </a:solidFill>
              <a:cs typeface="Arial" charset="0"/>
            </a:endParaRPr>
          </a:p>
          <a:p>
            <a:pPr lvl="1" algn="l"/>
            <a:endParaRPr lang="en-US" sz="1800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E311C-BA13-BD43-A5A0-87673F815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733"/>
          <a:stretch/>
        </p:blipFill>
        <p:spPr>
          <a:xfrm>
            <a:off x="1437866" y="1565150"/>
            <a:ext cx="9230134" cy="76495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0"/>
            <a:ext cx="9144000" cy="156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71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riz_board docs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itle 5"/>
          <p:cNvSpPr txBox="1">
            <a:spLocks/>
          </p:cNvSpPr>
          <p:nvPr/>
        </p:nvSpPr>
        <p:spPr>
          <a:xfrm>
            <a:off x="1798639" y="69024"/>
            <a:ext cx="7105876" cy="979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1F497D"/>
                </a:solidFill>
                <a:latin typeface="Arial"/>
                <a:cs typeface="Arial"/>
              </a:rPr>
              <a:t>We Cannot Create Change Alone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658112" y="946150"/>
            <a:ext cx="8875776" cy="4768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endParaRPr lang="en-US" sz="1800" b="1" dirty="0">
              <a:solidFill>
                <a:srgbClr val="1F497D"/>
              </a:solidFill>
              <a:latin typeface="Arial" charset="0"/>
              <a:cs typeface="Arial" charset="0"/>
            </a:endParaRPr>
          </a:p>
          <a:p>
            <a:pPr lvl="1" algn="l"/>
            <a:endParaRPr lang="en-US" sz="1800" b="1" dirty="0">
              <a:solidFill>
                <a:srgbClr val="1F497D"/>
              </a:solidFill>
              <a:latin typeface="Arial" charset="0"/>
              <a:cs typeface="Arial" charset="0"/>
            </a:endParaRPr>
          </a:p>
          <a:p>
            <a:pPr lvl="1"/>
            <a:endParaRPr lang="en-US" sz="1800" b="1" dirty="0">
              <a:solidFill>
                <a:srgbClr val="1F497D"/>
              </a:solidFill>
              <a:latin typeface="Arial" charset="0"/>
              <a:cs typeface="Arial" charset="0"/>
            </a:endParaRPr>
          </a:p>
          <a:p>
            <a:pPr lvl="1"/>
            <a:endParaRPr lang="en-US" sz="1800" dirty="0">
              <a:solidFill>
                <a:srgbClr val="1F497D"/>
              </a:solidFill>
              <a:latin typeface="Arial" charset="0"/>
              <a:cs typeface="Arial" charset="0"/>
            </a:endParaRPr>
          </a:p>
          <a:p>
            <a:pPr lvl="1"/>
            <a:endParaRPr lang="en-US" sz="1800" b="1" dirty="0">
              <a:solidFill>
                <a:srgbClr val="1F497D"/>
              </a:solidFill>
              <a:latin typeface="Arial" charset="0"/>
              <a:cs typeface="Arial" charset="0"/>
            </a:endParaRPr>
          </a:p>
          <a:p>
            <a:pPr lvl="1" algn="l"/>
            <a:endParaRPr lang="en-US" sz="1800" dirty="0">
              <a:solidFill>
                <a:srgbClr val="000000"/>
              </a:solidFill>
              <a:cs typeface="Arial" charset="0"/>
            </a:endParaRPr>
          </a:p>
          <a:p>
            <a:pPr lvl="1" algn="l"/>
            <a:endParaRPr lang="en-US" sz="1800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49413" y="963064"/>
            <a:ext cx="88676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defTabSz="457200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  <a:p>
            <a:pPr lvl="1" defTabSz="457200"/>
            <a:endParaRPr lang="en-US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E311C-BA13-BD43-A5A0-87673F815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90740" y="4896661"/>
            <a:ext cx="82105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b="1" dirty="0">
                <a:solidFill>
                  <a:prstClr val="white">
                    <a:lumMod val="50000"/>
                  </a:prstClr>
                </a:solidFill>
              </a:rPr>
              <a:t>We need your help.</a:t>
            </a:r>
          </a:p>
          <a:p>
            <a:pPr defTabSz="457200"/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We are committed to mobilizing the caring power of our community to build resources, foster collaborations and fuel the innovative spirit of the Triangle.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4" b="2631"/>
          <a:stretch/>
        </p:blipFill>
        <p:spPr>
          <a:xfrm>
            <a:off x="2608290" y="874928"/>
            <a:ext cx="6975420" cy="395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11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riz_board docs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itle 5"/>
          <p:cNvSpPr txBox="1">
            <a:spLocks/>
          </p:cNvSpPr>
          <p:nvPr/>
        </p:nvSpPr>
        <p:spPr>
          <a:xfrm>
            <a:off x="1798639" y="69024"/>
            <a:ext cx="7105876" cy="979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1F497D"/>
                </a:solidFill>
                <a:latin typeface="Arial"/>
                <a:cs typeface="Arial"/>
              </a:rPr>
              <a:t>Join the Movement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658112" y="946150"/>
            <a:ext cx="8875776" cy="4768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endParaRPr lang="en-US" sz="1800" b="1" dirty="0">
              <a:solidFill>
                <a:srgbClr val="1F497D"/>
              </a:solidFill>
              <a:latin typeface="Arial" charset="0"/>
              <a:cs typeface="Arial" charset="0"/>
            </a:endParaRPr>
          </a:p>
          <a:p>
            <a:pPr lvl="1" algn="l"/>
            <a:endParaRPr lang="en-US" sz="1800" b="1" dirty="0">
              <a:solidFill>
                <a:srgbClr val="1F497D"/>
              </a:solidFill>
              <a:latin typeface="Arial" charset="0"/>
              <a:cs typeface="Arial" charset="0"/>
            </a:endParaRPr>
          </a:p>
          <a:p>
            <a:pPr lvl="1" algn="l"/>
            <a:endParaRPr lang="en-US" sz="1800" b="1" dirty="0">
              <a:solidFill>
                <a:srgbClr val="1F497D"/>
              </a:solidFill>
              <a:latin typeface="Arial" charset="0"/>
              <a:cs typeface="Arial" charset="0"/>
            </a:endParaRPr>
          </a:p>
          <a:p>
            <a:pPr lvl="1" algn="l"/>
            <a:endParaRPr lang="en-US" sz="1800" dirty="0">
              <a:solidFill>
                <a:srgbClr val="1F497D"/>
              </a:solidFill>
              <a:latin typeface="Arial" charset="0"/>
              <a:cs typeface="Arial" charset="0"/>
            </a:endParaRPr>
          </a:p>
          <a:p>
            <a:pPr lvl="1" algn="l"/>
            <a:endParaRPr lang="en-US" sz="1800" b="1" dirty="0">
              <a:solidFill>
                <a:srgbClr val="1F497D"/>
              </a:solidFill>
              <a:latin typeface="Arial" charset="0"/>
              <a:cs typeface="Arial" charset="0"/>
            </a:endParaRPr>
          </a:p>
          <a:p>
            <a:pPr lvl="1" algn="l"/>
            <a:endParaRPr lang="en-US" sz="1800" dirty="0">
              <a:solidFill>
                <a:srgbClr val="000000"/>
              </a:solidFill>
              <a:cs typeface="Arial" charset="0"/>
            </a:endParaRPr>
          </a:p>
          <a:p>
            <a:pPr lvl="1" algn="l"/>
            <a:endParaRPr lang="en-US" sz="1800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49413" y="963064"/>
            <a:ext cx="88676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defTabSz="457200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  <a:p>
            <a:pPr lvl="1" defTabSz="457200"/>
            <a:endParaRPr lang="en-US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E311C-BA13-BD43-A5A0-87673F815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1785939" y="1414463"/>
            <a:ext cx="8620125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r>
              <a:rPr lang="en-US" altLang="en-US" b="1" dirty="0">
                <a:solidFill>
                  <a:prstClr val="white">
                    <a:lumMod val="50000"/>
                  </a:prstClr>
                </a:solidFill>
              </a:rPr>
              <a:t>VOLUNTEER</a:t>
            </a:r>
          </a:p>
          <a:p>
            <a:pPr defTabSz="457200"/>
            <a:r>
              <a:rPr lang="en-US" altLang="en-US" dirty="0">
                <a:solidFill>
                  <a:prstClr val="white">
                    <a:lumMod val="50000"/>
                  </a:prstClr>
                </a:solidFill>
              </a:rPr>
              <a:t>Learn how you can contribute your time and talents by visiting </a:t>
            </a:r>
            <a:r>
              <a:rPr lang="en-US" altLang="en-US" dirty="0">
                <a:solidFill>
                  <a:prstClr val="white">
                    <a:lumMod val="50000"/>
                  </a:prstClr>
                </a:solidFill>
                <a:hlinkClick r:id="rId4"/>
              </a:rPr>
              <a:t>www.unitedwaytriangle.org/volunteers</a:t>
            </a:r>
            <a:r>
              <a:rPr lang="en-US" altLang="en-US" dirty="0">
                <a:solidFill>
                  <a:prstClr val="white">
                    <a:lumMod val="50000"/>
                  </a:prstClr>
                </a:solidFill>
              </a:rPr>
              <a:t>.   </a:t>
            </a:r>
          </a:p>
          <a:p>
            <a:pPr defTabSz="457200"/>
            <a:endParaRPr lang="en-US" altLang="en-US" b="1" dirty="0">
              <a:solidFill>
                <a:prstClr val="white">
                  <a:lumMod val="50000"/>
                </a:prstClr>
              </a:solidFill>
            </a:endParaRPr>
          </a:p>
          <a:p>
            <a:pPr defTabSz="457200"/>
            <a:r>
              <a:rPr lang="en-US" altLang="en-US" b="1" dirty="0">
                <a:solidFill>
                  <a:prstClr val="white">
                    <a:lumMod val="50000"/>
                  </a:prstClr>
                </a:solidFill>
              </a:rPr>
              <a:t>GIVE</a:t>
            </a:r>
          </a:p>
          <a:p>
            <a:pPr defTabSz="457200"/>
            <a:r>
              <a:rPr lang="en-US" altLang="en-US" dirty="0">
                <a:solidFill>
                  <a:prstClr val="white">
                    <a:lumMod val="50000"/>
                  </a:prstClr>
                </a:solidFill>
              </a:rPr>
              <a:t>A gift to the </a:t>
            </a:r>
            <a:r>
              <a:rPr lang="en-US" altLang="en-US" b="1" dirty="0">
                <a:solidFill>
                  <a:prstClr val="white">
                    <a:lumMod val="50000"/>
                  </a:prstClr>
                </a:solidFill>
              </a:rPr>
              <a:t>Community Impact Fund </a:t>
            </a:r>
            <a:r>
              <a:rPr lang="en-US" altLang="en-US" dirty="0">
                <a:solidFill>
                  <a:prstClr val="white">
                    <a:lumMod val="50000"/>
                  </a:prstClr>
                </a:solidFill>
              </a:rPr>
              <a:t>is a comprehensive approach to basic needs and long-term solutions to create meaningful changes in the lives of families and children.</a:t>
            </a:r>
          </a:p>
          <a:p>
            <a:pPr defTabSz="457200"/>
            <a:endParaRPr lang="en-US" altLang="en-US" dirty="0">
              <a:solidFill>
                <a:prstClr val="white">
                  <a:lumMod val="50000"/>
                </a:prstClr>
              </a:solidFill>
            </a:endParaRPr>
          </a:p>
          <a:p>
            <a:pPr defTabSz="457200"/>
            <a:r>
              <a:rPr lang="en-US" altLang="en-US" b="1" dirty="0">
                <a:solidFill>
                  <a:prstClr val="white">
                    <a:lumMod val="50000"/>
                  </a:prstClr>
                </a:solidFill>
              </a:rPr>
              <a:t>TAKE ACTION</a:t>
            </a:r>
          </a:p>
          <a:p>
            <a:pPr defTabSz="457200"/>
            <a:r>
              <a:rPr lang="en-US" altLang="en-US" dirty="0">
                <a:solidFill>
                  <a:prstClr val="white">
                    <a:lumMod val="50000"/>
                  </a:prstClr>
                </a:solidFill>
              </a:rPr>
              <a:t>Share what you learned today with others.</a:t>
            </a:r>
          </a:p>
          <a:p>
            <a:pPr defTabSz="457200"/>
            <a:r>
              <a:rPr lang="en-US" altLang="en-US" dirty="0">
                <a:solidFill>
                  <a:prstClr val="white">
                    <a:lumMod val="50000"/>
                  </a:prstClr>
                </a:solidFill>
              </a:rPr>
              <a:t>@</a:t>
            </a:r>
            <a:r>
              <a:rPr lang="en-US" altLang="en-US" dirty="0" err="1">
                <a:solidFill>
                  <a:prstClr val="white">
                    <a:lumMod val="50000"/>
                  </a:prstClr>
                </a:solidFill>
              </a:rPr>
              <a:t>UWTriangle</a:t>
            </a:r>
            <a:r>
              <a:rPr lang="en-US" altLang="en-US" dirty="0">
                <a:solidFill>
                  <a:prstClr val="white">
                    <a:lumMod val="50000"/>
                  </a:prstClr>
                </a:solidFill>
              </a:rPr>
              <a:t> #Uniting4Good</a:t>
            </a:r>
          </a:p>
          <a:p>
            <a:pPr defTabSz="457200"/>
            <a:endParaRPr lang="en-US" alt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64" y="4691064"/>
            <a:ext cx="4524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4" y="4691064"/>
            <a:ext cx="4540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69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riz_board docs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658112" y="946150"/>
            <a:ext cx="8875776" cy="4768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endParaRPr lang="en-US" sz="1800" b="1" dirty="0">
              <a:solidFill>
                <a:srgbClr val="1F497D"/>
              </a:solidFill>
              <a:latin typeface="Arial" charset="0"/>
              <a:cs typeface="Arial" charset="0"/>
            </a:endParaRPr>
          </a:p>
          <a:p>
            <a:pPr lvl="1" algn="l"/>
            <a:endParaRPr lang="en-US" sz="1800" b="1" dirty="0">
              <a:solidFill>
                <a:srgbClr val="1F497D"/>
              </a:solidFill>
              <a:latin typeface="Arial" charset="0"/>
              <a:cs typeface="Arial" charset="0"/>
            </a:endParaRPr>
          </a:p>
          <a:p>
            <a:pPr lvl="1" algn="l"/>
            <a:endParaRPr lang="en-US" sz="1800" b="1" dirty="0">
              <a:solidFill>
                <a:srgbClr val="1F497D"/>
              </a:solidFill>
              <a:latin typeface="Arial" charset="0"/>
              <a:cs typeface="Arial" charset="0"/>
            </a:endParaRPr>
          </a:p>
          <a:p>
            <a:pPr lvl="1" algn="l"/>
            <a:endParaRPr lang="en-US" sz="1800" dirty="0">
              <a:solidFill>
                <a:srgbClr val="1F497D"/>
              </a:solidFill>
              <a:latin typeface="Arial" charset="0"/>
              <a:cs typeface="Arial" charset="0"/>
            </a:endParaRPr>
          </a:p>
          <a:p>
            <a:pPr lvl="1" algn="l"/>
            <a:endParaRPr lang="en-US" sz="1800" b="1" dirty="0">
              <a:solidFill>
                <a:srgbClr val="1F497D"/>
              </a:solidFill>
              <a:latin typeface="Arial" charset="0"/>
              <a:cs typeface="Arial" charset="0"/>
            </a:endParaRPr>
          </a:p>
          <a:p>
            <a:pPr lvl="1" algn="l"/>
            <a:endParaRPr lang="en-US" sz="1800" dirty="0">
              <a:solidFill>
                <a:srgbClr val="000000"/>
              </a:solidFill>
              <a:cs typeface="Arial" charset="0"/>
            </a:endParaRPr>
          </a:p>
          <a:p>
            <a:pPr lvl="1" algn="l"/>
            <a:endParaRPr lang="en-US" sz="1800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49413" y="963064"/>
            <a:ext cx="88676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defTabSz="457200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  <a:p>
            <a:pPr lvl="1" defTabSz="457200"/>
            <a:endParaRPr lang="en-US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E311C-BA13-BD43-A5A0-87673F815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1785939" y="1414463"/>
            <a:ext cx="86201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/>
            <a:endParaRPr lang="en-US" altLang="en-US" b="1" dirty="0">
              <a:solidFill>
                <a:prstClr val="white">
                  <a:lumMod val="50000"/>
                </a:prstClr>
              </a:solidFill>
            </a:endParaRPr>
          </a:p>
          <a:p>
            <a:pPr defTabSz="457200"/>
            <a:endParaRPr lang="en-US" altLang="en-US" b="1" dirty="0">
              <a:solidFill>
                <a:prstClr val="white">
                  <a:lumMod val="50000"/>
                </a:prstClr>
              </a:solidFill>
            </a:endParaRPr>
          </a:p>
          <a:p>
            <a:pPr defTabSz="457200"/>
            <a:r>
              <a:rPr lang="en-US" altLang="en-US" b="1" dirty="0">
                <a:solidFill>
                  <a:prstClr val="white">
                    <a:lumMod val="50000"/>
                  </a:prstClr>
                </a:solidFill>
              </a:rPr>
              <a:t>Thank you for listening and for your support of United Way of the Greater Triangle. Now it’s time for trivia! </a:t>
            </a:r>
            <a:endParaRPr lang="en-US" altLang="en-US" dirty="0">
              <a:solidFill>
                <a:prstClr val="white">
                  <a:lumMod val="50000"/>
                </a:prstClr>
              </a:solidFill>
            </a:endParaRPr>
          </a:p>
          <a:p>
            <a:pPr defTabSz="457200"/>
            <a:endParaRPr lang="en-US" alt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10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976" y="85966"/>
            <a:ext cx="4565904" cy="403722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52335" y="4123186"/>
            <a:ext cx="10737980" cy="2663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  <a:hlinkClick r:id="rId4"/>
              </a:rPr>
              <a:t>CLICK HERE</a:t>
            </a:r>
            <a:endParaRPr lang="en-US" sz="9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sz="9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TO DONATE </a:t>
            </a:r>
            <a:r>
              <a:rPr lang="en-US" sz="9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NOW</a:t>
            </a:r>
          </a:p>
        </p:txBody>
      </p:sp>
    </p:spTree>
    <p:extLst>
      <p:ext uri="{BB962C8B-B14F-4D97-AF65-F5344CB8AC3E}">
        <p14:creationId xmlns:p14="http://schemas.microsoft.com/office/powerpoint/2010/main" val="336312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" y="39757"/>
            <a:ext cx="10515600" cy="74212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1496D0"/>
                </a:solidFill>
              </a:rPr>
              <a:t>2015 Durham </a:t>
            </a:r>
            <a:r>
              <a:rPr lang="en-US" sz="3600" b="1" dirty="0">
                <a:solidFill>
                  <a:srgbClr val="1496D0"/>
                </a:solidFill>
              </a:rPr>
              <a:t>County Cares </a:t>
            </a:r>
            <a:r>
              <a:rPr lang="en-US" sz="3600" b="1" dirty="0" smtClean="0">
                <a:solidFill>
                  <a:srgbClr val="1496D0"/>
                </a:solidFill>
              </a:rPr>
              <a:t>Recipient Organizations</a:t>
            </a:r>
            <a:endParaRPr lang="en-US" sz="3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444487" y="622850"/>
          <a:ext cx="8839200" cy="6082936"/>
        </p:xfrm>
        <a:graphic>
          <a:graphicData uri="http://schemas.openxmlformats.org/drawingml/2006/table">
            <a:tbl>
              <a:tblPr firstRow="1" firstCol="1" bandRow="1"/>
              <a:tblGrid>
                <a:gridCol w="8839200"/>
              </a:tblGrid>
              <a:tr h="4563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Community &amp; Family Prosperity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3694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Durham Rescue Mission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94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John Avery Boys &amp; Girls Club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92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Health &amp; Well-Being for All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3694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Exchange Family Center/Exchange Clubs' Child Abuse Prevention Center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94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Senior PharmAssist, Inc.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09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Safe &amp; Secure Community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3694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Salvation Army Boys &amp; Girls Club of Durham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94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Durham Crisis Response Center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09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Environmental Stewardship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3694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Environmental Federation of North Carolina DBA: EarthShare North Carolina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94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Toxic Free NC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09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Miscellaneous/Multiple Area Services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3694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Durham Center for Senior Life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94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United Way of the Greater Triangle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3607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0816" y="302532"/>
            <a:ext cx="9144000" cy="3216535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1496D0"/>
                </a:solidFill>
              </a:rPr>
              <a:t>United Way of the Greater Triangle</a:t>
            </a:r>
            <a:endParaRPr lang="en-US" sz="9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02" y="3725224"/>
            <a:ext cx="3627693" cy="258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3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oriz_board doc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76" y="29374"/>
            <a:ext cx="9143924" cy="6894285"/>
          </a:xfrm>
          <a:prstGeom prst="rect">
            <a:avLst/>
          </a:prstGeom>
        </p:spPr>
      </p:pic>
      <p:sp>
        <p:nvSpPr>
          <p:cNvPr id="8" name="Title 2"/>
          <p:cNvSpPr>
            <a:spLocks noGrp="1"/>
          </p:cNvSpPr>
          <p:nvPr>
            <p:ph type="ctrTitle"/>
          </p:nvPr>
        </p:nvSpPr>
        <p:spPr>
          <a:xfrm>
            <a:off x="2647444" y="2304030"/>
            <a:ext cx="6897188" cy="106147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/>
                <a:cs typeface="Arial"/>
              </a:rPr>
              <a:t>2015 United Way Campaign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2612570" y="4024901"/>
            <a:ext cx="6897188" cy="238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>
              <a:solidFill>
                <a:srgbClr val="1F497D">
                  <a:lumMod val="7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REAL. UNITED. CHANGE.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44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riz_board docs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itle 5"/>
          <p:cNvSpPr txBox="1">
            <a:spLocks/>
          </p:cNvSpPr>
          <p:nvPr/>
        </p:nvSpPr>
        <p:spPr>
          <a:xfrm>
            <a:off x="1798639" y="69023"/>
            <a:ext cx="71058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b="1" dirty="0">
              <a:solidFill>
                <a:srgbClr val="1F497D"/>
              </a:solidFill>
              <a:latin typeface="Arial"/>
              <a:cs typeface="Arial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55075" y="1222235"/>
            <a:ext cx="8229115" cy="4781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400" dirty="0">
              <a:solidFill>
                <a:srgbClr val="1F497D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400" dirty="0">
              <a:solidFill>
                <a:srgbClr val="1F497D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l"/>
            <a:endParaRPr lang="en-US" sz="1400" dirty="0">
              <a:solidFill>
                <a:srgbClr val="1F497D"/>
              </a:solidFill>
              <a:latin typeface="Arial"/>
              <a:cs typeface="Arial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787811" y="835061"/>
          <a:ext cx="8560150" cy="4829477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3203292"/>
                <a:gridCol w="5356858"/>
              </a:tblGrid>
              <a:tr h="37256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2014 National </a:t>
                      </a:r>
                      <a:r>
                        <a:rPr lang="en-US" sz="1400" dirty="0">
                          <a:effectLst/>
                        </a:rPr>
                        <a:t>Accolades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4" marR="609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2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The Stark Reality for Some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4" marR="609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23D"/>
                    </a:solidFill>
                  </a:tcPr>
                </a:tc>
              </a:tr>
              <a:tr h="13478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EDUCATION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Raleigh #7 smartest city (Forbes)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Chapel Hill #1 best small cities for education (</a:t>
                      </a:r>
                      <a:r>
                        <a:rPr lang="en-US" sz="900" dirty="0" err="1" smtClean="0">
                          <a:effectLst/>
                        </a:rPr>
                        <a:t>Movoto</a:t>
                      </a:r>
                      <a:r>
                        <a:rPr lang="en-US" sz="900" dirty="0" smtClean="0">
                          <a:effectLst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</a:rPr>
                        <a:t>Raleigh #2; Durham #3 most educated metros (</a:t>
                      </a:r>
                      <a:r>
                        <a:rPr lang="en-US" sz="900" dirty="0" err="1" smtClean="0">
                          <a:effectLst/>
                        </a:rPr>
                        <a:t>WalletHub</a:t>
                      </a:r>
                      <a:r>
                        <a:rPr lang="en-US" sz="900" dirty="0" smtClean="0">
                          <a:effectLst/>
                        </a:rPr>
                        <a:t>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4" marR="609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</a:rPr>
                        <a:t>In the Triangle, 55% of all students perform at grade level on math (grade three)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</a:rPr>
                        <a:t>-  Only 30% of economically disadvantaged students can meet this standard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</a:rPr>
                        <a:t>vs. 72.6% of non-economically disadvantaged</a:t>
                      </a:r>
                      <a:r>
                        <a:rPr lang="en-US" sz="900" baseline="0" dirty="0" smtClean="0">
                          <a:effectLst/>
                        </a:rPr>
                        <a:t> </a:t>
                      </a:r>
                      <a:r>
                        <a:rPr lang="en-US" sz="900" dirty="0" smtClean="0">
                          <a:effectLst/>
                        </a:rPr>
                        <a:t>students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</a:rPr>
                        <a:t>In the Triangle, 52.5% of all students perform at grade level in reading (grade three);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900" baseline="0" dirty="0" smtClean="0">
                          <a:effectLst/>
                        </a:rPr>
                        <a:t>O</a:t>
                      </a:r>
                      <a:r>
                        <a:rPr lang="en-US" sz="900" dirty="0" smtClean="0">
                          <a:effectLst/>
                        </a:rPr>
                        <a:t>nly 27.3% of economically disadvantaged students can meet this standard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</a:rPr>
                        <a:t>vs. 70% of non-</a:t>
                      </a:r>
                      <a:r>
                        <a:rPr lang="en-US" sz="900" baseline="0" dirty="0" smtClean="0">
                          <a:effectLst/>
                        </a:rPr>
                        <a:t>economically disadvantaged students</a:t>
                      </a:r>
                      <a:endParaRPr lang="en-US" sz="9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effectLst/>
                      </a:endParaRPr>
                    </a:p>
                  </a:txBody>
                  <a:tcPr marL="60964" marR="609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1727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ECONOMICS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</a:rPr>
                        <a:t>#1</a:t>
                      </a:r>
                      <a:r>
                        <a:rPr lang="en-US" sz="900" baseline="0" dirty="0" smtClean="0">
                          <a:effectLst/>
                        </a:rPr>
                        <a:t> Best Place for business and careers (Forbes)</a:t>
                      </a:r>
                      <a:r>
                        <a:rPr lang="en-US" sz="900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</a:rPr>
                        <a:t>Raleigh Metro area #2 best cities for young professionals (Forbes)</a:t>
                      </a:r>
                      <a:endParaRPr lang="en-US" sz="9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aseline="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4" marR="609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Ranks 94</a:t>
                      </a:r>
                      <a:r>
                        <a:rPr lang="en-US" sz="900" baseline="30000" dirty="0" smtClean="0"/>
                        <a:t>th</a:t>
                      </a:r>
                      <a:r>
                        <a:rPr lang="en-US" sz="900" dirty="0" smtClean="0"/>
                        <a:t> in the</a:t>
                      </a:r>
                      <a:r>
                        <a:rPr lang="en-US" sz="900" baseline="0" dirty="0" smtClean="0"/>
                        <a:t> nation in social mobility and 92</a:t>
                      </a:r>
                      <a:r>
                        <a:rPr lang="en-US" sz="900" baseline="30000" dirty="0" smtClean="0"/>
                        <a:t>nd</a:t>
                      </a:r>
                      <a:r>
                        <a:rPr lang="en-US" sz="900" baseline="0" dirty="0" smtClean="0"/>
                        <a:t> in measurement of inequality (MDC report)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13% of total residents in the Triangle have income below the poverty level, compared to 17.9% in NC.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</a:rPr>
                        <a:t>In three of our counties, Durham, Orange and Johnston percentages are all above 16%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(Wake’s 10.7% affects the Triangle’s average)</a:t>
                      </a:r>
                      <a:endParaRPr lang="en-US" sz="9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sz="900" dirty="0"/>
                    </a:p>
                  </a:txBody>
                  <a:tcPr marL="60964" marR="609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402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QUALITY OF LIFE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Cary #19; Chapel Hill #30 best places to live (Money)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</a:rPr>
                        <a:t>Raleigh-Durham #4 happiest cities (University of British Colombia)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Raleigh</a:t>
                      </a:r>
                      <a:r>
                        <a:rPr lang="en-US" sz="9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#1 US city attracting the most families (Forbes)</a:t>
                      </a:r>
                      <a:endParaRPr lang="en-US" sz="9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 smtClean="0">
                        <a:effectLst/>
                      </a:endParaRPr>
                    </a:p>
                  </a:txBody>
                  <a:tcPr marL="60964" marR="609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</a:rPr>
                        <a:t>The</a:t>
                      </a:r>
                      <a:r>
                        <a:rPr lang="en-US" sz="900" baseline="0" dirty="0" smtClean="0">
                          <a:effectLst/>
                        </a:rPr>
                        <a:t> number of people in poverty has increased 96.8% from 2000 to 2008-2012 (MDC report) </a:t>
                      </a:r>
                      <a:endParaRPr lang="en-US" sz="9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</a:rPr>
                        <a:t>In the Triangle, 21.3% of children are food insecure, compared to 26.7% in NC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</a:rPr>
                        <a:t>- Mecklenburg</a:t>
                      </a:r>
                      <a:r>
                        <a:rPr lang="en-US" sz="900" baseline="0" dirty="0" smtClean="0">
                          <a:effectLst/>
                        </a:rPr>
                        <a:t> 22.3%; Guildford 23.4%; Austin, TX 21.4%</a:t>
                      </a:r>
                      <a:endParaRPr lang="en-US" sz="9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4" marR="609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961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Chapel Hill #3 </a:t>
                      </a:r>
                      <a:r>
                        <a:rPr lang="en-US" sz="900" dirty="0" smtClean="0">
                          <a:effectLst/>
                        </a:rPr>
                        <a:t> and Durham #10 most </a:t>
                      </a:r>
                      <a:r>
                        <a:rPr lang="en-US" sz="900" dirty="0">
                          <a:effectLst/>
                        </a:rPr>
                        <a:t>caring </a:t>
                      </a:r>
                      <a:r>
                        <a:rPr lang="en-US" sz="900" dirty="0" smtClean="0">
                          <a:effectLst/>
                        </a:rPr>
                        <a:t>cities </a:t>
                      </a:r>
                      <a:r>
                        <a:rPr lang="en-US" sz="900" dirty="0">
                          <a:effectLst/>
                        </a:rPr>
                        <a:t>(</a:t>
                      </a:r>
                      <a:r>
                        <a:rPr lang="en-US" sz="900" dirty="0" err="1">
                          <a:effectLst/>
                        </a:rPr>
                        <a:t>Movoto</a:t>
                      </a:r>
                      <a:r>
                        <a:rPr lang="en-US" sz="900" dirty="0" smtClean="0">
                          <a:effectLst/>
                        </a:rPr>
                        <a:t>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 smtClean="0">
                        <a:effectLst/>
                      </a:endParaRPr>
                    </a:p>
                  </a:txBody>
                  <a:tcPr marL="60964" marR="609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3.75% of Triangle residents make charitable contributions compared to 4.38% in </a:t>
                      </a:r>
                      <a:r>
                        <a:rPr lang="en-US" sz="900" dirty="0" smtClean="0">
                          <a:effectLst/>
                        </a:rPr>
                        <a:t>NC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-  Philanthropy</a:t>
                      </a:r>
                      <a:r>
                        <a:rPr lang="en-US" sz="900" baseline="0" dirty="0" smtClean="0">
                          <a:effectLst/>
                        </a:rPr>
                        <a:t> as percentage of income, the Triangle trails both Winston-Salem and Charlotte 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4" marR="609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Subtitle 1"/>
          <p:cNvSpPr>
            <a:spLocks noGrp="1"/>
          </p:cNvSpPr>
          <p:nvPr>
            <p:ph type="subTitle" idx="1"/>
          </p:nvPr>
        </p:nvSpPr>
        <p:spPr>
          <a:xfrm>
            <a:off x="1765542" y="189795"/>
            <a:ext cx="8823961" cy="766037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chemeClr val="tx2"/>
                </a:solidFill>
              </a:rPr>
              <a:t>The Triangle Paradox</a:t>
            </a:r>
          </a:p>
        </p:txBody>
      </p:sp>
    </p:spTree>
    <p:extLst>
      <p:ext uri="{BB962C8B-B14F-4D97-AF65-F5344CB8AC3E}">
        <p14:creationId xmlns:p14="http://schemas.microsoft.com/office/powerpoint/2010/main" val="185816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riz_board docs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itle 5"/>
          <p:cNvSpPr txBox="1">
            <a:spLocks/>
          </p:cNvSpPr>
          <p:nvPr/>
        </p:nvSpPr>
        <p:spPr>
          <a:xfrm>
            <a:off x="1798639" y="69023"/>
            <a:ext cx="71058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1F497D"/>
                </a:solidFill>
              </a:rPr>
              <a:t>United Way of the Greater Triangle</a:t>
            </a:r>
            <a:endParaRPr lang="en-US" sz="2400" b="1" dirty="0">
              <a:solidFill>
                <a:srgbClr val="1F497D"/>
              </a:solidFill>
              <a:latin typeface="Arial"/>
              <a:cs typeface="Arial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39537" y="4482370"/>
            <a:ext cx="8712926" cy="1642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prstClr val="black">
                    <a:tint val="75000"/>
                  </a:prstClr>
                </a:solidFill>
              </a:rPr>
              <a:t>We are creating the United Way for our times.</a:t>
            </a:r>
          </a:p>
          <a:p>
            <a:r>
              <a:rPr lang="en-US" sz="2000" dirty="0">
                <a:solidFill>
                  <a:prstClr val="black">
                    <a:tint val="75000"/>
                  </a:prstClr>
                </a:solidFill>
              </a:rPr>
              <a:t>No longer simply a fundraiser, we are funders and community partners. A catalyst for change in the Triangle area with a solutions-oriented approach built on </a:t>
            </a:r>
            <a:r>
              <a:rPr lang="en-US" sz="2000" b="1" dirty="0">
                <a:solidFill>
                  <a:prstClr val="black">
                    <a:tint val="75000"/>
                  </a:prstClr>
                </a:solidFill>
              </a:rPr>
              <a:t>collaboration</a:t>
            </a:r>
            <a:r>
              <a:rPr lang="en-US" sz="2000" dirty="0">
                <a:solidFill>
                  <a:prstClr val="black">
                    <a:tint val="75000"/>
                  </a:prstClr>
                </a:solidFill>
              </a:rPr>
              <a:t>, </a:t>
            </a:r>
            <a:r>
              <a:rPr lang="en-US" sz="2000" b="1" dirty="0">
                <a:solidFill>
                  <a:prstClr val="black">
                    <a:tint val="75000"/>
                  </a:prstClr>
                </a:solidFill>
              </a:rPr>
              <a:t>innovation</a:t>
            </a:r>
            <a:r>
              <a:rPr lang="en-US" sz="2000" dirty="0">
                <a:solidFill>
                  <a:prstClr val="black">
                    <a:tint val="75000"/>
                  </a:prstClr>
                </a:solidFill>
              </a:rPr>
              <a:t>, and the power of a </a:t>
            </a:r>
            <a:r>
              <a:rPr lang="en-US" sz="2000" b="1" dirty="0">
                <a:solidFill>
                  <a:prstClr val="black">
                    <a:tint val="75000"/>
                  </a:prstClr>
                </a:solidFill>
              </a:rPr>
              <a:t>community</a:t>
            </a:r>
            <a:r>
              <a:rPr lang="en-US" sz="2000" dirty="0">
                <a:solidFill>
                  <a:prstClr val="black">
                    <a:tint val="75000"/>
                  </a:prstClr>
                </a:solidFill>
              </a:rPr>
              <a:t> united for good.</a:t>
            </a: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solidFill>
                <a:srgbClr val="1F497D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solidFill>
                <a:srgbClr val="1F497D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l"/>
            <a:endParaRPr lang="en-US" sz="2000" dirty="0">
              <a:solidFill>
                <a:srgbClr val="1F497D"/>
              </a:solidFill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32" t="22547" r="195" b="34596"/>
          <a:stretch/>
        </p:blipFill>
        <p:spPr>
          <a:xfrm>
            <a:off x="1524000" y="907490"/>
            <a:ext cx="9144000" cy="345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40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riz_board docs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itle 5"/>
          <p:cNvSpPr txBox="1">
            <a:spLocks/>
          </p:cNvSpPr>
          <p:nvPr/>
        </p:nvSpPr>
        <p:spPr>
          <a:xfrm>
            <a:off x="1798639" y="69023"/>
            <a:ext cx="71058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1F497D"/>
                </a:solidFill>
                <a:latin typeface="Arial"/>
                <a:cs typeface="Arial"/>
              </a:rPr>
              <a:t>What United Way of the Greater Triangle Does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38957" y="3950898"/>
            <a:ext cx="8714086" cy="2070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i="1" dirty="0">
                <a:solidFill>
                  <a:prstClr val="black">
                    <a:tint val="75000"/>
                  </a:prstClr>
                </a:solidFill>
              </a:rPr>
              <a:t>Changing Generations:  Pathways to Progress for Families and Children:</a:t>
            </a:r>
            <a:r>
              <a:rPr lang="en-US" sz="1800" dirty="0">
                <a:solidFill>
                  <a:prstClr val="black">
                    <a:tint val="75000"/>
                  </a:prstClr>
                </a:solidFill>
              </a:rPr>
              <a:t>  </a:t>
            </a:r>
          </a:p>
          <a:p>
            <a:pPr algn="l"/>
            <a:r>
              <a:rPr lang="en-US" sz="1800" dirty="0">
                <a:solidFill>
                  <a:prstClr val="black">
                    <a:tint val="75000"/>
                  </a:prstClr>
                </a:solidFill>
              </a:rPr>
              <a:t>A </a:t>
            </a:r>
            <a:r>
              <a:rPr lang="en-US" sz="1800" b="1" dirty="0">
                <a:solidFill>
                  <a:prstClr val="black">
                    <a:tint val="75000"/>
                  </a:prstClr>
                </a:solidFill>
              </a:rPr>
              <a:t>two-generational</a:t>
            </a:r>
            <a:r>
              <a:rPr lang="en-US" sz="1800" dirty="0">
                <a:solidFill>
                  <a:prstClr val="black">
                    <a:tint val="75000"/>
                  </a:prstClr>
                </a:solidFill>
              </a:rPr>
              <a:t> approach of supporting and building – not just funding – collaborative work that will help </a:t>
            </a:r>
            <a:r>
              <a:rPr lang="en-US" sz="1800" b="1" dirty="0">
                <a:solidFill>
                  <a:prstClr val="black">
                    <a:tint val="75000"/>
                  </a:prstClr>
                </a:solidFill>
              </a:rPr>
              <a:t>create, scale </a:t>
            </a:r>
            <a:r>
              <a:rPr lang="en-US" sz="1800" dirty="0">
                <a:solidFill>
                  <a:prstClr val="black">
                    <a:tint val="75000"/>
                  </a:prstClr>
                </a:solidFill>
              </a:rPr>
              <a:t>and </a:t>
            </a:r>
            <a:r>
              <a:rPr lang="en-US" sz="1800" b="1" dirty="0">
                <a:solidFill>
                  <a:prstClr val="black">
                    <a:tint val="75000"/>
                  </a:prstClr>
                </a:solidFill>
              </a:rPr>
              <a:t>sustain solutions </a:t>
            </a:r>
            <a:r>
              <a:rPr lang="en-US" sz="1800" dirty="0">
                <a:solidFill>
                  <a:prstClr val="black">
                    <a:tint val="75000"/>
                  </a:prstClr>
                </a:solidFill>
              </a:rPr>
              <a:t>that foster </a:t>
            </a:r>
            <a:r>
              <a:rPr lang="en-US" sz="1800" b="1" dirty="0">
                <a:solidFill>
                  <a:prstClr val="black">
                    <a:tint val="75000"/>
                  </a:prstClr>
                </a:solidFill>
              </a:rPr>
              <a:t>self-determination</a:t>
            </a:r>
            <a:r>
              <a:rPr lang="en-US" sz="1800" dirty="0">
                <a:solidFill>
                  <a:prstClr val="black">
                    <a:tint val="75000"/>
                  </a:prstClr>
                </a:solidFill>
              </a:rPr>
              <a:t> and </a:t>
            </a:r>
            <a:r>
              <a:rPr lang="en-US" sz="1800" b="1" dirty="0">
                <a:solidFill>
                  <a:prstClr val="black">
                    <a:tint val="75000"/>
                  </a:prstClr>
                </a:solidFill>
              </a:rPr>
              <a:t>generational success </a:t>
            </a:r>
            <a:r>
              <a:rPr lang="en-US" sz="1800" dirty="0">
                <a:solidFill>
                  <a:prstClr val="black">
                    <a:tint val="75000"/>
                  </a:prstClr>
                </a:solidFill>
              </a:rPr>
              <a:t>for adults and their children together.</a:t>
            </a:r>
          </a:p>
          <a:p>
            <a:pPr algn="l"/>
            <a:endParaRPr lang="en-US" sz="1800" dirty="0">
              <a:solidFill>
                <a:prstClr val="black">
                  <a:tint val="75000"/>
                </a:prstClr>
              </a:solidFill>
            </a:endParaRPr>
          </a:p>
          <a:p>
            <a:pPr algn="l"/>
            <a:r>
              <a:rPr lang="en-US" sz="1800" b="1" dirty="0">
                <a:solidFill>
                  <a:prstClr val="black">
                    <a:tint val="75000"/>
                  </a:prstClr>
                </a:solidFill>
              </a:rPr>
              <a:t>We now have 24 </a:t>
            </a:r>
            <a:r>
              <a:rPr lang="en-US" sz="1800" b="1" dirty="0" err="1">
                <a:solidFill>
                  <a:prstClr val="black">
                    <a:tint val="75000"/>
                  </a:prstClr>
                </a:solidFill>
              </a:rPr>
              <a:t>Collaboratives</a:t>
            </a:r>
            <a:r>
              <a:rPr lang="en-US" sz="1800" b="1" dirty="0">
                <a:solidFill>
                  <a:prstClr val="black">
                    <a:tint val="75000"/>
                  </a:prstClr>
                </a:solidFill>
              </a:rPr>
              <a:t> in place across the region doing this work.</a:t>
            </a:r>
            <a:endParaRPr lang="en-US" sz="1800" dirty="0">
              <a:solidFill>
                <a:srgbClr val="1F497D"/>
              </a:solidFill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E311C-BA13-BD43-A5A0-87673F815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846205"/>
            <a:ext cx="91440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21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1955075" y="1222235"/>
            <a:ext cx="8229115" cy="6178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 algn="l">
              <a:buFont typeface="Arial"/>
              <a:buChar char="•"/>
            </a:pPr>
            <a:endParaRPr lang="en-US" sz="2000" dirty="0">
              <a:solidFill>
                <a:srgbClr val="1F497D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02302" y="135150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/>
            <a:r>
              <a:rPr lang="en-US" dirty="0">
                <a:solidFill>
                  <a:srgbClr val="1F497D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E311C-BA13-BD43-A5A0-87673F815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7285" y="0"/>
            <a:ext cx="8757430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86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riz_board docs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itle 5"/>
          <p:cNvSpPr txBox="1">
            <a:spLocks/>
          </p:cNvSpPr>
          <p:nvPr/>
        </p:nvSpPr>
        <p:spPr>
          <a:xfrm>
            <a:off x="1798639" y="69024"/>
            <a:ext cx="7105876" cy="979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1F497D"/>
                </a:solidFill>
                <a:latin typeface="Arial"/>
                <a:cs typeface="Arial"/>
              </a:rPr>
              <a:t>What United Way of the Greater Triangle Does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658112" y="946150"/>
            <a:ext cx="8875776" cy="4768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endParaRPr lang="en-US" sz="1800" b="1" dirty="0">
              <a:solidFill>
                <a:srgbClr val="1F497D"/>
              </a:solidFill>
              <a:latin typeface="Arial" charset="0"/>
              <a:cs typeface="Arial" charset="0"/>
            </a:endParaRPr>
          </a:p>
          <a:p>
            <a:pPr lvl="1" algn="l"/>
            <a:endParaRPr lang="en-US" sz="1800" b="1" dirty="0">
              <a:solidFill>
                <a:srgbClr val="1F497D"/>
              </a:solidFill>
              <a:latin typeface="Arial" charset="0"/>
              <a:cs typeface="Arial" charset="0"/>
            </a:endParaRPr>
          </a:p>
          <a:p>
            <a:pPr lvl="1" algn="l"/>
            <a:endParaRPr lang="en-US" sz="1800" b="1" dirty="0">
              <a:solidFill>
                <a:srgbClr val="1F497D"/>
              </a:solidFill>
              <a:latin typeface="Arial" charset="0"/>
              <a:cs typeface="Arial" charset="0"/>
            </a:endParaRPr>
          </a:p>
          <a:p>
            <a:pPr lvl="1" algn="l"/>
            <a:endParaRPr lang="en-US" sz="1800" dirty="0">
              <a:solidFill>
                <a:srgbClr val="1F497D"/>
              </a:solidFill>
              <a:latin typeface="Arial" charset="0"/>
              <a:cs typeface="Arial" charset="0"/>
            </a:endParaRPr>
          </a:p>
          <a:p>
            <a:pPr lvl="1" algn="l"/>
            <a:endParaRPr lang="en-US" sz="1800" b="1" dirty="0">
              <a:solidFill>
                <a:srgbClr val="1F497D"/>
              </a:solidFill>
              <a:latin typeface="Arial" charset="0"/>
              <a:cs typeface="Arial" charset="0"/>
            </a:endParaRPr>
          </a:p>
          <a:p>
            <a:pPr lvl="1" algn="l"/>
            <a:endParaRPr lang="en-US" sz="1800" dirty="0">
              <a:solidFill>
                <a:srgbClr val="000000"/>
              </a:solidFill>
              <a:cs typeface="Arial" charset="0"/>
            </a:endParaRPr>
          </a:p>
          <a:p>
            <a:pPr lvl="1" algn="l"/>
            <a:endParaRPr lang="en-US" sz="1800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58113" y="3751938"/>
            <a:ext cx="900818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b="1" i="1" dirty="0">
                <a:solidFill>
                  <a:prstClr val="white">
                    <a:lumMod val="50000"/>
                  </a:prstClr>
                </a:solidFill>
              </a:rPr>
              <a:t>Meeting Immediate Basic Needs:</a:t>
            </a:r>
            <a:r>
              <a:rPr lang="en-US" i="1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 </a:t>
            </a:r>
          </a:p>
          <a:p>
            <a:pPr defTabSz="457200"/>
            <a:endParaRPr lang="en-US" dirty="0">
              <a:solidFill>
                <a:prstClr val="white">
                  <a:lumMod val="50000"/>
                </a:prstClr>
              </a:solidFill>
            </a:endParaRPr>
          </a:p>
          <a:p>
            <a:pPr defTabSz="457200"/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Continued support for our most </a:t>
            </a:r>
            <a:r>
              <a:rPr lang="en-US" b="1" dirty="0">
                <a:solidFill>
                  <a:prstClr val="white">
                    <a:lumMod val="50000"/>
                  </a:prstClr>
                </a:solidFill>
              </a:rPr>
              <a:t>vulnerable</a:t>
            </a: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 populations in accessing their basic needs of </a:t>
            </a:r>
            <a:r>
              <a:rPr lang="en-US" b="1" dirty="0">
                <a:solidFill>
                  <a:prstClr val="white">
                    <a:lumMod val="50000"/>
                  </a:prstClr>
                </a:solidFill>
              </a:rPr>
              <a:t>healthcare, housing</a:t>
            </a: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, and </a:t>
            </a:r>
            <a:r>
              <a:rPr lang="en-US" b="1" dirty="0">
                <a:solidFill>
                  <a:prstClr val="white">
                    <a:lumMod val="50000"/>
                  </a:prstClr>
                </a:solidFill>
              </a:rPr>
              <a:t>safety</a:t>
            </a: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.  </a:t>
            </a:r>
          </a:p>
          <a:p>
            <a:pPr defTabSz="457200"/>
            <a:endParaRPr lang="en-US" dirty="0">
              <a:solidFill>
                <a:prstClr val="white">
                  <a:lumMod val="50000"/>
                </a:prstClr>
              </a:solidFill>
            </a:endParaRPr>
          </a:p>
          <a:p>
            <a:pPr defTabSz="457200"/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This component includes an </a:t>
            </a:r>
            <a:r>
              <a:rPr lang="en-US" b="1" dirty="0">
                <a:solidFill>
                  <a:prstClr val="white">
                    <a:lumMod val="50000"/>
                  </a:prstClr>
                </a:solidFill>
              </a:rPr>
              <a:t>initiative</a:t>
            </a: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 focused on building a </a:t>
            </a:r>
            <a:r>
              <a:rPr lang="en-US" b="1" dirty="0">
                <a:solidFill>
                  <a:prstClr val="white">
                    <a:lumMod val="50000"/>
                  </a:prstClr>
                </a:solidFill>
              </a:rPr>
              <a:t>food-secure</a:t>
            </a: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 community for all with an </a:t>
            </a:r>
            <a:r>
              <a:rPr lang="en-US" b="1" dirty="0">
                <a:solidFill>
                  <a:prstClr val="white">
                    <a:lumMod val="50000"/>
                  </a:prstClr>
                </a:solidFill>
              </a:rPr>
              <a:t>emphasis</a:t>
            </a: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 on </a:t>
            </a:r>
            <a:r>
              <a:rPr lang="en-US" b="1" dirty="0">
                <a:solidFill>
                  <a:prstClr val="white">
                    <a:lumMod val="50000"/>
                  </a:prstClr>
                </a:solidFill>
              </a:rPr>
              <a:t>ending childhood hunger</a:t>
            </a: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E311C-BA13-BD43-A5A0-87673F815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821255"/>
            <a:ext cx="9144000" cy="262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7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667</Words>
  <Application>Microsoft Office PowerPoint</Application>
  <PresentationFormat>Widescreen</PresentationFormat>
  <Paragraphs>156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MS Mincho</vt:lpstr>
      <vt:lpstr>Aharoni</vt:lpstr>
      <vt:lpstr>Arial</vt:lpstr>
      <vt:lpstr>Calibri</vt:lpstr>
      <vt:lpstr>Calibri Light</vt:lpstr>
      <vt:lpstr>Cambria</vt:lpstr>
      <vt:lpstr>Times New Roman</vt:lpstr>
      <vt:lpstr>1_Office Theme</vt:lpstr>
      <vt:lpstr>2_Office Theme</vt:lpstr>
      <vt:lpstr>Office Theme</vt:lpstr>
      <vt:lpstr>3_Office Theme</vt:lpstr>
      <vt:lpstr>PowerPoint Presentation</vt:lpstr>
      <vt:lpstr>2015 Durham County Cares Recipient Organizations</vt:lpstr>
      <vt:lpstr>United Way of the Greater Triangle</vt:lpstr>
      <vt:lpstr>2015 United Way Campaign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Durham County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Bullock, Nina</dc:creator>
  <cp:lastModifiedBy>Bullock, Nina</cp:lastModifiedBy>
  <cp:revision>11</cp:revision>
  <dcterms:created xsi:type="dcterms:W3CDTF">2015-09-22T19:09:26Z</dcterms:created>
  <dcterms:modified xsi:type="dcterms:W3CDTF">2015-09-22T19:47:35Z</dcterms:modified>
</cp:coreProperties>
</file>