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notesMasterIdLst>
    <p:notesMasterId r:id="rId27"/>
  </p:notesMasterIdLst>
  <p:sldIdLst>
    <p:sldId id="257" r:id="rId5"/>
    <p:sldId id="258"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45" d="100"/>
          <a:sy n="45" d="100"/>
        </p:scale>
        <p:origin x="53"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327F3-15FB-463D-A588-624935B8743C}" type="datetimeFigureOut">
              <a:rPr lang="en-US" smtClean="0"/>
              <a:t>9/22/2015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ADBB9-DF04-4678-840E-0038500FEC18}" type="slidenum">
              <a:rPr lang="en-US" smtClean="0"/>
              <a:t>‹#›</a:t>
            </a:fld>
            <a:endParaRPr lang="en-US"/>
          </a:p>
        </p:txBody>
      </p:sp>
    </p:spTree>
    <p:extLst>
      <p:ext uri="{BB962C8B-B14F-4D97-AF65-F5344CB8AC3E}">
        <p14:creationId xmlns:p14="http://schemas.microsoft.com/office/powerpoint/2010/main" val="276369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61AC21-102A-4452-B8AF-7288A4FB2DC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9254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61AC21-102A-4452-B8AF-7288A4FB2DC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2898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61AC21-102A-4452-B8AF-7288A4FB2DC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6509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6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3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285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49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842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606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51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325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274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3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19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7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855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44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374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923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1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98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581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749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12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20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09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892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755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74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511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A59D5BFB-240F-4E50-9E53-3A2E0C8CEAC0}" type="datetimeFigureOut">
              <a:rPr lang="en-US" smtClean="0">
                <a:solidFill>
                  <a:prstClr val="black"/>
                </a:solidFill>
              </a:rPr>
              <a:pPr/>
              <a:t>9/22/2015</a:t>
            </a:fld>
            <a:endParaRPr lang="en-US">
              <a:solidFill>
                <a:prstClr val="black"/>
              </a:solidFill>
            </a:endParaRPr>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solidFill>
                <a:prstClr val="black"/>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latin typeface="Calibri" panose="020F0502020204030204" pitchFamily="34" charset="0"/>
              </a:defRPr>
            </a:lvl1pPr>
          </a:lstStyle>
          <a:p>
            <a:fld id="{E6B22A50-AF3D-4E6B-8B0E-3FB681CE6CC7}" type="slidenum">
              <a:rPr lang="en-US" smtClean="0">
                <a:solidFill>
                  <a:srgbClr val="874296">
                    <a:lumMod val="50000"/>
                  </a:srgbClr>
                </a:solidFill>
              </a:rPr>
              <a:pPr/>
              <a:t>‹#›</a:t>
            </a:fld>
            <a:endParaRPr lang="en-US">
              <a:solidFill>
                <a:srgbClr val="874296">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latin typeface="Calibri" panose="020F050202020403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72961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D5BFB-240F-4E50-9E53-3A2E0C8CEAC0}" type="datetimeFigureOut">
              <a:rPr lang="en-US" smtClean="0">
                <a:solidFill>
                  <a:prstClr val="black"/>
                </a:solidFill>
              </a:rPr>
              <a:pPr/>
              <a:t>9/22/2015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6B22A50-AF3D-4E6B-8B0E-3FB681CE6C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8826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A59D5BFB-240F-4E50-9E53-3A2E0C8CEAC0}" type="datetimeFigureOut">
              <a:rPr lang="en-US" smtClean="0">
                <a:solidFill>
                  <a:prstClr val="black"/>
                </a:solidFill>
              </a:rPr>
              <a:pPr/>
              <a:t>9/22/2015</a:t>
            </a:fld>
            <a:endParaRPr lang="en-US">
              <a:solidFill>
                <a:prstClr val="black"/>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E6B22A50-AF3D-4E6B-8B0E-3FB681CE6CC7}"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Calibri" panose="020F0502020204030204" pitchFamily="34" charset="0"/>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Tree>
    <p:extLst>
      <p:ext uri="{BB962C8B-B14F-4D97-AF65-F5344CB8AC3E}">
        <p14:creationId xmlns:p14="http://schemas.microsoft.com/office/powerpoint/2010/main" val="4038689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9D5BFB-240F-4E50-9E53-3A2E0C8CEAC0}" type="datetimeFigureOut">
              <a:rPr lang="en-US" smtClean="0">
                <a:solidFill>
                  <a:prstClr val="black"/>
                </a:solidFill>
              </a:rPr>
              <a:pPr/>
              <a:t>9/22/2015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6B22A50-AF3D-4E6B-8B0E-3FB681CE6C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8206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9D5BFB-240F-4E50-9E53-3A2E0C8CEAC0}" type="datetimeFigureOut">
              <a:rPr lang="en-US" smtClean="0">
                <a:solidFill>
                  <a:prstClr val="black"/>
                </a:solidFill>
              </a:rPr>
              <a:pPr/>
              <a:t>9/22/2015</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6B22A50-AF3D-4E6B-8B0E-3FB681CE6C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4082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9D5BFB-240F-4E50-9E53-3A2E0C8CEAC0}" type="datetimeFigureOut">
              <a:rPr lang="en-US" smtClean="0">
                <a:solidFill>
                  <a:prstClr val="black"/>
                </a:solidFill>
              </a:rPr>
              <a:pPr/>
              <a:t>9/22/2015</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6B22A50-AF3D-4E6B-8B0E-3FB681CE6C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403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847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A59D5BFB-240F-4E50-9E53-3A2E0C8CEAC0}" type="datetimeFigureOut">
              <a:rPr lang="en-US" smtClean="0">
                <a:solidFill>
                  <a:prstClr val="black"/>
                </a:solidFill>
              </a:rPr>
              <a:pPr/>
              <a:t>9/22/2015</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6B22A50-AF3D-4E6B-8B0E-3FB681CE6C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1042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9D5BFB-240F-4E50-9E53-3A2E0C8CEAC0}" type="datetimeFigureOut">
              <a:rPr lang="en-US" smtClean="0">
                <a:solidFill>
                  <a:prstClr val="black"/>
                </a:solidFill>
              </a:rPr>
              <a:pPr/>
              <a:t>9/22/2015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6B22A50-AF3D-4E6B-8B0E-3FB681CE6CC7}" type="slidenum">
              <a:rPr lang="en-US" smtClean="0">
                <a:solidFill>
                  <a:prstClr val="black"/>
                </a:solidFill>
              </a:rPr>
              <a:pPr/>
              <a:t>‹#›</a:t>
            </a:fld>
            <a:endParaRPr lang="en-US">
              <a:solidFill>
                <a:prstClr val="black"/>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810235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A59D5BFB-240F-4E50-9E53-3A2E0C8CEAC0}" type="datetimeFigureOut">
              <a:rPr lang="en-US" smtClean="0">
                <a:solidFill>
                  <a:prstClr val="black"/>
                </a:solidFill>
              </a:rPr>
              <a:pPr/>
              <a:t>9/22/2015</a:t>
            </a:fld>
            <a:endParaRPr lang="en-US">
              <a:solidFill>
                <a:prstClr val="black"/>
              </a:solidFill>
            </a:endParaRPr>
          </a:p>
        </p:txBody>
      </p:sp>
      <p:sp>
        <p:nvSpPr>
          <p:cNvPr id="7" name="Slide Number Placeholder 6"/>
          <p:cNvSpPr>
            <a:spLocks noGrp="1"/>
          </p:cNvSpPr>
          <p:nvPr>
            <p:ph type="sldNum" sz="quarter" idx="12"/>
          </p:nvPr>
        </p:nvSpPr>
        <p:spPr/>
        <p:txBody>
          <a:bodyPr/>
          <a:lstStyle/>
          <a:p>
            <a:fld id="{E6B22A50-AF3D-4E6B-8B0E-3FB681CE6CC7}" type="slidenum">
              <a:rPr lang="en-US" smtClean="0">
                <a:solidFill>
                  <a:prstClr val="black"/>
                </a:solidFill>
              </a:rPr>
              <a:pPr/>
              <a:t>‹#›</a:t>
            </a:fld>
            <a:endParaRPr lang="en-US">
              <a:solidFill>
                <a:prstClr val="black"/>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536241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D5BFB-240F-4E50-9E53-3A2E0C8CEAC0}" type="datetimeFigureOut">
              <a:rPr lang="en-US" smtClean="0">
                <a:solidFill>
                  <a:prstClr val="black"/>
                </a:solidFill>
              </a:rPr>
              <a:pPr/>
              <a:t>9/22/2015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6B22A50-AF3D-4E6B-8B0E-3FB681CE6C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1264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D5BFB-240F-4E50-9E53-3A2E0C8CEAC0}" type="datetimeFigureOut">
              <a:rPr lang="en-US" smtClean="0">
                <a:solidFill>
                  <a:prstClr val="black"/>
                </a:solidFill>
              </a:rPr>
              <a:pPr/>
              <a:t>9/22/2015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6B22A50-AF3D-4E6B-8B0E-3FB681CE6C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461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4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54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31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89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12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01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2702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EDE1D-57A4-418C-BBE7-0B58225FF8C2}"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DDA59-3FCA-4555-BF1D-680E8EA104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6815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solidFill>
              </a:defRPr>
            </a:lvl1pPr>
          </a:lstStyle>
          <a:p>
            <a:fld id="{A59D5BFB-240F-4E50-9E53-3A2E0C8CEAC0}" type="datetimeFigureOut">
              <a:rPr lang="en-US" smtClean="0">
                <a:solidFill>
                  <a:prstClr val="black"/>
                </a:solidFill>
              </a:rPr>
              <a:pPr/>
              <a:t>9/22/2015</a:t>
            </a:fld>
            <a:endParaRPr lang="en-US" dirty="0">
              <a:solidFill>
                <a:prstClr val="black"/>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solidFill>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latin typeface="Calibri" panose="020F0502020204030204" pitchFamily="34" charset="0"/>
              </a:defRPr>
            </a:lvl1pPr>
          </a:lstStyle>
          <a:p>
            <a:fld id="{E6B22A50-AF3D-4E6B-8B0E-3FB681CE6CC7}" type="slidenum">
              <a:rPr lang="en-US" smtClean="0">
                <a:solidFill>
                  <a:prstClr val="black"/>
                </a:solidFill>
              </a:rPr>
              <a:pPr/>
              <a:t>‹#›</a:t>
            </a:fld>
            <a:endParaRPr lang="en-US" dirty="0">
              <a:solidFill>
                <a:prstClr val="black"/>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86649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500" kern="1200" cap="all" baseline="0">
          <a:solidFill>
            <a:schemeClr val="tx1"/>
          </a:solidFill>
          <a:latin typeface="Calibri" panose="020F0502020204030204" pitchFamily="34" charset="0"/>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alibri" panose="020F0502020204030204" pitchFamily="34" charset="0"/>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Calibri" panose="020F0502020204030204" pitchFamily="34" charset="0"/>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Calibri" panose="020F0502020204030204" pitchFamily="34" charset="0"/>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Calibri" panose="020F0502020204030204" pitchFamily="34" charset="0"/>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5.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hyperlink" Target="http://www.earthsharenc.org/" TargetMode="External"/><Relationship Id="rId3" Type="http://schemas.openxmlformats.org/officeDocument/2006/relationships/hyperlink" Target="http://www.johnavery.org/" TargetMode="External"/><Relationship Id="rId7" Type="http://schemas.openxmlformats.org/officeDocument/2006/relationships/hyperlink" Target="http://www.durhamcrisisresponse.org/" TargetMode="External"/><Relationship Id="rId2" Type="http://schemas.openxmlformats.org/officeDocument/2006/relationships/hyperlink" Target="http://www.durhamrescuemission.org/" TargetMode="External"/><Relationship Id="rId1" Type="http://schemas.openxmlformats.org/officeDocument/2006/relationships/slideLayout" Target="../slideLayouts/slideLayout6.xml"/><Relationship Id="rId6" Type="http://schemas.openxmlformats.org/officeDocument/2006/relationships/hyperlink" Target="http://www.salvationarmycarolinas.org/durham/boys-and-girls-club/" TargetMode="External"/><Relationship Id="rId11" Type="http://schemas.openxmlformats.org/officeDocument/2006/relationships/hyperlink" Target="http://www.unitedwaytriangle.org/" TargetMode="External"/><Relationship Id="rId5" Type="http://schemas.openxmlformats.org/officeDocument/2006/relationships/hyperlink" Target="http://www.seniorpharmassist.org/" TargetMode="External"/><Relationship Id="rId10" Type="http://schemas.openxmlformats.org/officeDocument/2006/relationships/hyperlink" Target="http://www.dcslnc.org/" TargetMode="External"/><Relationship Id="rId4" Type="http://schemas.openxmlformats.org/officeDocument/2006/relationships/hyperlink" Target="http://www.exchangefamilycenter.org/" TargetMode="External"/><Relationship Id="rId9" Type="http://schemas.openxmlformats.org/officeDocument/2006/relationships/hyperlink" Target="http://www.toxicfreenc.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hyperlink" Target="http://www.durhamcrisisresponse.org/" TargetMode="Externa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durhamcountycares.org/#!employees/c1gh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382" y="357809"/>
            <a:ext cx="2914800" cy="2209112"/>
          </a:xfrm>
          <a:prstGeom prst="rect">
            <a:avLst/>
          </a:prstGeom>
          <a:effectLst/>
        </p:spPr>
      </p:pic>
      <p:sp>
        <p:nvSpPr>
          <p:cNvPr id="8" name="TextBox 7"/>
          <p:cNvSpPr txBox="1"/>
          <p:nvPr/>
        </p:nvSpPr>
        <p:spPr>
          <a:xfrm>
            <a:off x="747132" y="2743995"/>
            <a:ext cx="10950497" cy="3477875"/>
          </a:xfrm>
          <a:prstGeom prst="rect">
            <a:avLst/>
          </a:prstGeom>
          <a:noFill/>
        </p:spPr>
        <p:txBody>
          <a:bodyPr wrap="square" rtlCol="0">
            <a:spAutoFit/>
          </a:bodyPr>
          <a:lstStyle/>
          <a:p>
            <a:pPr algn="ctr"/>
            <a:r>
              <a:rPr lang="en-US" sz="6600" b="1" dirty="0">
                <a:ln w="0"/>
                <a:solidFill>
                  <a:srgbClr val="5B9BD5"/>
                </a:solidFill>
                <a:effectLst>
                  <a:outerShdw blurRad="38100" dist="25400" dir="5400000" algn="ctr" rotWithShape="0">
                    <a:srgbClr val="6E747A">
                      <a:alpha val="43000"/>
                    </a:srgbClr>
                  </a:outerShdw>
                </a:effectLst>
              </a:rPr>
              <a:t>2015 Durham County Cares Campaign</a:t>
            </a:r>
          </a:p>
          <a:p>
            <a:pPr algn="ctr"/>
            <a:r>
              <a:rPr lang="en-US" sz="4400" dirty="0">
                <a:ln w="0"/>
                <a:solidFill>
                  <a:prstClr val="black"/>
                </a:solidFill>
                <a:effectLst>
                  <a:outerShdw blurRad="38100" dist="25400" dir="5400000" algn="ctr" rotWithShape="0">
                    <a:srgbClr val="6E747A">
                      <a:alpha val="43000"/>
                    </a:srgbClr>
                  </a:outerShdw>
                </a:effectLst>
              </a:rPr>
              <a:t>Recipient Organization Presentations</a:t>
            </a:r>
          </a:p>
          <a:p>
            <a:pPr algn="ctr"/>
            <a:r>
              <a:rPr lang="en-US" sz="4400" dirty="0">
                <a:ln w="0"/>
                <a:solidFill>
                  <a:prstClr val="black"/>
                </a:solidFill>
                <a:effectLst>
                  <a:outerShdw blurRad="38100" dist="25400" dir="5400000" algn="ctr" rotWithShape="0">
                    <a:srgbClr val="6E747A">
                      <a:alpha val="43000"/>
                    </a:srgbClr>
                  </a:outerShdw>
                </a:effectLst>
              </a:rPr>
              <a:t>Thursday, September 17, 2015</a:t>
            </a:r>
            <a:endParaRPr lang="en-US" sz="4400" dirty="0">
              <a:ln w="0"/>
              <a:solidFill>
                <a:prstClr val="black"/>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5258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0" dur="500"/>
                                        <p:tgtEl>
                                          <p:spTgt spid="8">
                                            <p:txEl>
                                              <p:pRg st="1" end="1"/>
                                            </p:txEl>
                                          </p:spTgt>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Emergency Shelter</a:t>
            </a:r>
            <a:endParaRPr lang="en-US" dirty="0"/>
          </a:p>
        </p:txBody>
      </p:sp>
      <p:sp>
        <p:nvSpPr>
          <p:cNvPr id="3" name="Content Placeholder 2"/>
          <p:cNvSpPr>
            <a:spLocks noGrp="1"/>
          </p:cNvSpPr>
          <p:nvPr>
            <p:ph idx="1"/>
          </p:nvPr>
        </p:nvSpPr>
        <p:spPr/>
        <p:txBody>
          <a:bodyPr/>
          <a:lstStyle/>
          <a:p>
            <a:pPr>
              <a:buNone/>
            </a:pPr>
            <a:r>
              <a:rPr lang="en-US" dirty="0" smtClean="0">
                <a:solidFill>
                  <a:schemeClr val="tx1"/>
                </a:solidFill>
              </a:rPr>
              <a:t>Offers temporary shelter for those fleeing violent &amp; dangerous situations and provides a supportive environment in a confidential location.</a:t>
            </a:r>
          </a:p>
          <a:p>
            <a:r>
              <a:rPr lang="en-US" dirty="0" smtClean="0">
                <a:solidFill>
                  <a:schemeClr val="tx1"/>
                </a:solidFill>
              </a:rPr>
              <a:t>In 2014, DCRC sheltered 314 women &amp; children </a:t>
            </a:r>
            <a:endParaRPr lang="en-US" dirty="0">
              <a:solidFill>
                <a:schemeClr val="tx1"/>
              </a:solidFill>
            </a:endParaRPr>
          </a:p>
          <a:p>
            <a:pPr lvl="1"/>
            <a:r>
              <a:rPr lang="en-US" dirty="0" smtClean="0">
                <a:solidFill>
                  <a:schemeClr val="tx1"/>
                </a:solidFill>
              </a:rPr>
              <a:t>135 women were turned away for lack of space – not including the number of children who might have come with them</a:t>
            </a:r>
          </a:p>
          <a:p>
            <a:r>
              <a:rPr lang="en-US" dirty="0" smtClean="0">
                <a:solidFill>
                  <a:schemeClr val="tx1"/>
                </a:solidFill>
              </a:rPr>
              <a:t>Services include counseling, case management,  legal advocacy, safety planning, financial literacy, referrals &amp; information</a:t>
            </a:r>
          </a:p>
          <a:p>
            <a:r>
              <a:rPr lang="en-US" dirty="0" smtClean="0">
                <a:solidFill>
                  <a:schemeClr val="tx1"/>
                </a:solidFill>
              </a:rPr>
              <a:t>Only 18 available beds</a:t>
            </a:r>
          </a:p>
          <a:p>
            <a:endParaRPr lang="en-US" dirty="0" smtClean="0">
              <a:solidFill>
                <a:schemeClr val="tx1"/>
              </a:solidFill>
            </a:endParaRPr>
          </a:p>
          <a:p>
            <a:endParaRPr lang="en-US" dirty="0">
              <a:solidFill>
                <a:schemeClr val="tx1"/>
              </a:solidFill>
            </a:endParaRPr>
          </a:p>
        </p:txBody>
      </p:sp>
      <p:pic>
        <p:nvPicPr>
          <p:cNvPr id="4" name="Picture 6" descr="C:\Users\abelle\AppData\Local\Microsoft\Windows\Temporary Internet Files\Content.IE5\X0BH0157\MP900178845[1].jpg"/>
          <p:cNvPicPr>
            <a:picLocks noChangeAspect="1" noChangeArrowheads="1"/>
          </p:cNvPicPr>
          <p:nvPr/>
        </p:nvPicPr>
        <p:blipFill>
          <a:blip r:embed="rId2"/>
          <a:srcRect/>
          <a:stretch>
            <a:fillRect/>
          </a:stretch>
        </p:blipFill>
        <p:spPr bwMode="auto">
          <a:xfrm>
            <a:off x="7467600" y="4724400"/>
            <a:ext cx="2209800" cy="1473200"/>
          </a:xfrm>
          <a:prstGeom prst="ellipse">
            <a:avLst/>
          </a:prstGeom>
          <a:ln>
            <a:noFill/>
          </a:ln>
          <a:effectLst>
            <a:softEdge rad="112500"/>
          </a:effectLst>
        </p:spPr>
      </p:pic>
    </p:spTree>
    <p:extLst>
      <p:ext uri="{BB962C8B-B14F-4D97-AF65-F5344CB8AC3E}">
        <p14:creationId xmlns:p14="http://schemas.microsoft.com/office/powerpoint/2010/main" val="6728249"/>
      </p:ext>
    </p:extLst>
  </p:cSld>
  <p:clrMapOvr>
    <a:masterClrMapping/>
  </p:clrMapOvr>
  <mc:AlternateContent xmlns:mc="http://schemas.openxmlformats.org/markup-compatibility/2006">
    <mc:Choice xmlns:p14="http://schemas.microsoft.com/office/powerpoint/2010/main" Requires="p14">
      <p:transition spd="slow" p14:dur="2000" advTm="6745"/>
    </mc:Choice>
    <mc:Fallback>
      <p:transition spd="slow" advTm="674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Housing</a:t>
            </a:r>
            <a:endParaRPr lang="en-US" dirty="0"/>
          </a:p>
        </p:txBody>
      </p:sp>
      <p:sp>
        <p:nvSpPr>
          <p:cNvPr id="3" name="Content Placeholder 2"/>
          <p:cNvSpPr>
            <a:spLocks noGrp="1"/>
          </p:cNvSpPr>
          <p:nvPr>
            <p:ph idx="1"/>
          </p:nvPr>
        </p:nvSpPr>
        <p:spPr/>
        <p:txBody>
          <a:bodyPr>
            <a:normAutofit/>
          </a:bodyPr>
          <a:lstStyle/>
          <a:p>
            <a:pPr>
              <a:lnSpc>
                <a:spcPct val="150000"/>
              </a:lnSpc>
              <a:buNone/>
            </a:pPr>
            <a:r>
              <a:rPr lang="en-US" dirty="0" smtClean="0">
                <a:solidFill>
                  <a:schemeClr val="tx1"/>
                </a:solidFill>
              </a:rPr>
              <a:t>Offers women and their families the opportunity to transition from shelter into long-term independent, violence-free living for up to 18-months.</a:t>
            </a:r>
          </a:p>
          <a:p>
            <a:pPr>
              <a:lnSpc>
                <a:spcPct val="150000"/>
              </a:lnSpc>
            </a:pPr>
            <a:r>
              <a:rPr lang="en-US" dirty="0" smtClean="0">
                <a:solidFill>
                  <a:schemeClr val="tx1"/>
                </a:solidFill>
              </a:rPr>
              <a:t>Provides services such as case management,  employability skills, financial management training, individual counseling, support group counseling, etc.</a:t>
            </a:r>
          </a:p>
          <a:p>
            <a:pPr marL="114300" indent="0">
              <a:buNone/>
            </a:pPr>
            <a:endParaRPr lang="en-US" dirty="0"/>
          </a:p>
        </p:txBody>
      </p:sp>
    </p:spTree>
    <p:extLst>
      <p:ext uri="{BB962C8B-B14F-4D97-AF65-F5344CB8AC3E}">
        <p14:creationId xmlns:p14="http://schemas.microsoft.com/office/powerpoint/2010/main" val="1051212692"/>
      </p:ext>
    </p:extLst>
  </p:cSld>
  <p:clrMapOvr>
    <a:masterClrMapping/>
  </p:clrMapOvr>
  <mc:AlternateContent xmlns:mc="http://schemas.openxmlformats.org/markup-compatibility/2006">
    <mc:Choice xmlns:p14="http://schemas.microsoft.com/office/powerpoint/2010/main" Requires="p14">
      <p:transition spd="slow" p14:dur="2000" advTm="6818"/>
    </mc:Choice>
    <mc:Fallback>
      <p:transition spd="slow" advTm="681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Non-Residential Services</a:t>
            </a:r>
            <a:endParaRPr lang="en-US" dirty="0"/>
          </a:p>
        </p:txBody>
      </p:sp>
      <p:sp>
        <p:nvSpPr>
          <p:cNvPr id="3" name="Content Placeholder 2"/>
          <p:cNvSpPr>
            <a:spLocks noGrp="1"/>
          </p:cNvSpPr>
          <p:nvPr>
            <p:ph idx="1"/>
          </p:nvPr>
        </p:nvSpPr>
        <p:spPr/>
        <p:txBody>
          <a:bodyPr>
            <a:normAutofit/>
          </a:bodyPr>
          <a:lstStyle/>
          <a:p>
            <a:pPr marL="117475" indent="-6350">
              <a:buNone/>
            </a:pPr>
            <a:r>
              <a:rPr lang="en-US" dirty="0" smtClean="0">
                <a:solidFill>
                  <a:schemeClr val="tx1"/>
                </a:solidFill>
              </a:rPr>
              <a:t>Not everyone needs to come into our residential program. This component offers a myriad of services:</a:t>
            </a:r>
          </a:p>
          <a:p>
            <a:pPr lvl="1"/>
            <a:r>
              <a:rPr lang="en-US" dirty="0" smtClean="0">
                <a:solidFill>
                  <a:schemeClr val="tx1"/>
                </a:solidFill>
              </a:rPr>
              <a:t>Hospital accompaniment</a:t>
            </a:r>
          </a:p>
          <a:p>
            <a:pPr lvl="1"/>
            <a:r>
              <a:rPr lang="en-US" dirty="0" smtClean="0">
                <a:solidFill>
                  <a:schemeClr val="tx1"/>
                </a:solidFill>
              </a:rPr>
              <a:t>Court accompaniment</a:t>
            </a:r>
          </a:p>
          <a:p>
            <a:pPr lvl="1"/>
            <a:r>
              <a:rPr lang="en-US" dirty="0" smtClean="0">
                <a:solidFill>
                  <a:schemeClr val="tx1"/>
                </a:solidFill>
              </a:rPr>
              <a:t>Safety Planning</a:t>
            </a:r>
          </a:p>
          <a:p>
            <a:pPr lvl="1"/>
            <a:r>
              <a:rPr lang="en-US" dirty="0" smtClean="0">
                <a:solidFill>
                  <a:schemeClr val="tx1"/>
                </a:solidFill>
              </a:rPr>
              <a:t>Case Management</a:t>
            </a:r>
          </a:p>
          <a:p>
            <a:pPr lvl="1"/>
            <a:r>
              <a:rPr lang="en-US" dirty="0" smtClean="0">
                <a:solidFill>
                  <a:schemeClr val="tx1"/>
                </a:solidFill>
              </a:rPr>
              <a:t>Support Groups</a:t>
            </a:r>
          </a:p>
          <a:p>
            <a:pPr lvl="1"/>
            <a:r>
              <a:rPr lang="en-US" dirty="0" smtClean="0">
                <a:solidFill>
                  <a:schemeClr val="tx1"/>
                </a:solidFill>
              </a:rPr>
              <a:t>Individual Counseling</a:t>
            </a:r>
          </a:p>
          <a:p>
            <a:pPr lvl="1"/>
            <a:r>
              <a:rPr lang="en-US" dirty="0" smtClean="0">
                <a:solidFill>
                  <a:schemeClr val="tx1"/>
                </a:solidFill>
              </a:rPr>
              <a:t>Legal Advocacy</a:t>
            </a:r>
          </a:p>
          <a:p>
            <a:pPr marL="114300" indent="0">
              <a:buNone/>
            </a:pPr>
            <a:r>
              <a:rPr lang="en-US" dirty="0" smtClean="0">
                <a:solidFill>
                  <a:schemeClr val="tx1"/>
                </a:solidFill>
              </a:rPr>
              <a:t>All services are available in Spanish</a:t>
            </a:r>
            <a:endParaRPr lang="en-US" dirty="0">
              <a:solidFill>
                <a:schemeClr val="tx1"/>
              </a:solidFill>
            </a:endParaRPr>
          </a:p>
        </p:txBody>
      </p:sp>
      <p:pic>
        <p:nvPicPr>
          <p:cNvPr id="4" name="Picture 2" descr="C:\Users\abelle\AppData\Local\Microsoft\Windows\Temporary Internet Files\Content.IE5\GQU7MY4U\MP900444361[1].jpg"/>
          <p:cNvPicPr>
            <a:picLocks noChangeAspect="1" noChangeArrowheads="1"/>
          </p:cNvPicPr>
          <p:nvPr/>
        </p:nvPicPr>
        <p:blipFill>
          <a:blip r:embed="rId2" cstate="print"/>
          <a:srcRect/>
          <a:stretch>
            <a:fillRect/>
          </a:stretch>
        </p:blipFill>
        <p:spPr bwMode="auto">
          <a:xfrm>
            <a:off x="7772400" y="3200400"/>
            <a:ext cx="2548128" cy="1749552"/>
          </a:xfrm>
          <a:prstGeom prst="rect">
            <a:avLst/>
          </a:prstGeom>
          <a:noFill/>
        </p:spPr>
      </p:pic>
    </p:spTree>
    <p:extLst>
      <p:ext uri="{BB962C8B-B14F-4D97-AF65-F5344CB8AC3E}">
        <p14:creationId xmlns:p14="http://schemas.microsoft.com/office/powerpoint/2010/main" val="3966734904"/>
      </p:ext>
    </p:extLst>
  </p:cSld>
  <p:clrMapOvr>
    <a:masterClrMapping/>
  </p:clrMapOvr>
  <mc:AlternateContent xmlns:mc="http://schemas.openxmlformats.org/markup-compatibility/2006">
    <mc:Choice xmlns:p14="http://schemas.microsoft.com/office/powerpoint/2010/main" Requires="p14">
      <p:transition spd="slow" p14:dur="2000" advTm="13858"/>
    </mc:Choice>
    <mc:Fallback>
      <p:transition spd="slow" advTm="1385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Assault Services</a:t>
            </a:r>
            <a:endParaRPr lang="en-US" dirty="0"/>
          </a:p>
        </p:txBody>
      </p:sp>
      <p:sp>
        <p:nvSpPr>
          <p:cNvPr id="3" name="Content Placeholder 2"/>
          <p:cNvSpPr>
            <a:spLocks noGrp="1"/>
          </p:cNvSpPr>
          <p:nvPr>
            <p:ph idx="1"/>
          </p:nvPr>
        </p:nvSpPr>
        <p:spPr/>
        <p:txBody>
          <a:bodyPr/>
          <a:lstStyle/>
          <a:p>
            <a:pPr>
              <a:buNone/>
            </a:pPr>
            <a:r>
              <a:rPr lang="en-US" dirty="0" smtClean="0">
                <a:solidFill>
                  <a:schemeClr val="tx1"/>
                </a:solidFill>
              </a:rPr>
              <a:t>In 2014, DCRC assisted 156 sexual assault victims with services such as:</a:t>
            </a:r>
          </a:p>
          <a:p>
            <a:pPr lvl="1"/>
            <a:r>
              <a:rPr lang="en-US" dirty="0" smtClean="0">
                <a:solidFill>
                  <a:schemeClr val="tx1"/>
                </a:solidFill>
              </a:rPr>
              <a:t>Case management </a:t>
            </a:r>
          </a:p>
          <a:p>
            <a:pPr lvl="1"/>
            <a:r>
              <a:rPr lang="en-US" dirty="0" smtClean="0">
                <a:solidFill>
                  <a:schemeClr val="tx1"/>
                </a:solidFill>
              </a:rPr>
              <a:t>Worked with family members and loved-ones</a:t>
            </a:r>
          </a:p>
          <a:p>
            <a:pPr lvl="1"/>
            <a:r>
              <a:rPr lang="en-US" dirty="0" smtClean="0">
                <a:solidFill>
                  <a:schemeClr val="tx1"/>
                </a:solidFill>
              </a:rPr>
              <a:t>Hospital accompaniment in the hours directly after the rape, providing support through the forensic examination</a:t>
            </a:r>
          </a:p>
          <a:p>
            <a:pPr lvl="1"/>
            <a:r>
              <a:rPr lang="en-US" dirty="0" smtClean="0">
                <a:solidFill>
                  <a:schemeClr val="tx1"/>
                </a:solidFill>
              </a:rPr>
              <a:t>Safety planning</a:t>
            </a:r>
          </a:p>
          <a:p>
            <a:pPr lvl="1"/>
            <a:r>
              <a:rPr lang="en-US" dirty="0" smtClean="0">
                <a:solidFill>
                  <a:schemeClr val="tx1"/>
                </a:solidFill>
              </a:rPr>
              <a:t>Counseling</a:t>
            </a:r>
          </a:p>
          <a:p>
            <a:pPr lvl="1"/>
            <a:r>
              <a:rPr lang="en-US" dirty="0" smtClean="0">
                <a:solidFill>
                  <a:schemeClr val="tx1"/>
                </a:solidFill>
              </a:rPr>
              <a:t>Court Accompaniment</a:t>
            </a:r>
          </a:p>
          <a:p>
            <a:pPr lvl="1"/>
            <a:r>
              <a:rPr lang="en-US" dirty="0" smtClean="0">
                <a:solidFill>
                  <a:schemeClr val="tx1"/>
                </a:solidFill>
              </a:rPr>
              <a:t>Group Counseling</a:t>
            </a:r>
            <a:endParaRPr lang="en-US" dirty="0">
              <a:solidFill>
                <a:schemeClr val="tx1"/>
              </a:solidFill>
            </a:endParaRPr>
          </a:p>
        </p:txBody>
      </p:sp>
      <p:pic>
        <p:nvPicPr>
          <p:cNvPr id="4" name="Picture 8" descr="C:\Users\abelle\AppData\Local\Microsoft\Windows\Temporary Internet Files\Content.IE5\X0BH0157\MP900438968[1].jpg"/>
          <p:cNvPicPr>
            <a:picLocks noChangeAspect="1" noChangeArrowheads="1"/>
          </p:cNvPicPr>
          <p:nvPr/>
        </p:nvPicPr>
        <p:blipFill>
          <a:blip r:embed="rId2"/>
          <a:srcRect l="46429" t="7143" b="48809"/>
          <a:stretch>
            <a:fillRect/>
          </a:stretch>
        </p:blipFill>
        <p:spPr bwMode="auto">
          <a:xfrm>
            <a:off x="7224584" y="4343400"/>
            <a:ext cx="1690816" cy="2085340"/>
          </a:xfrm>
          <a:prstGeom prst="rect">
            <a:avLst/>
          </a:prstGeom>
          <a:noFill/>
        </p:spPr>
      </p:pic>
    </p:spTree>
    <p:extLst>
      <p:ext uri="{BB962C8B-B14F-4D97-AF65-F5344CB8AC3E}">
        <p14:creationId xmlns:p14="http://schemas.microsoft.com/office/powerpoint/2010/main" val="2184963360"/>
      </p:ext>
    </p:extLst>
  </p:cSld>
  <p:clrMapOvr>
    <a:masterClrMapping/>
  </p:clrMapOvr>
  <mc:AlternateContent xmlns:mc="http://schemas.openxmlformats.org/markup-compatibility/2006">
    <mc:Choice xmlns:p14="http://schemas.microsoft.com/office/powerpoint/2010/main" Requires="p14">
      <p:transition spd="slow" p14:dur="2000" advTm="14682"/>
    </mc:Choice>
    <mc:Fallback>
      <p:transition spd="slow" advTm="1468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 Groups &amp; Individual Counseling</a:t>
            </a:r>
            <a:endParaRPr lang="en-US" dirty="0"/>
          </a:p>
        </p:txBody>
      </p:sp>
      <p:sp>
        <p:nvSpPr>
          <p:cNvPr id="3" name="Content Placeholder 2"/>
          <p:cNvSpPr>
            <a:spLocks noGrp="1"/>
          </p:cNvSpPr>
          <p:nvPr>
            <p:ph idx="1"/>
          </p:nvPr>
        </p:nvSpPr>
        <p:spPr/>
        <p:txBody>
          <a:bodyPr>
            <a:normAutofit/>
          </a:bodyPr>
          <a:lstStyle/>
          <a:p>
            <a:pPr>
              <a:lnSpc>
                <a:spcPct val="150000"/>
              </a:lnSpc>
              <a:buNone/>
            </a:pPr>
            <a:r>
              <a:rPr lang="en-US" dirty="0" smtClean="0">
                <a:solidFill>
                  <a:schemeClr val="tx1"/>
                </a:solidFill>
              </a:rPr>
              <a:t>A Therapeutic Counselor provides supervision for all individual &amp; group counseling. Support groups encourage participants to explore their experiences with fellow survivors in a safe &amp; supportive environment.</a:t>
            </a:r>
          </a:p>
          <a:p>
            <a:pPr lvl="1">
              <a:lnSpc>
                <a:spcPct val="150000"/>
              </a:lnSpc>
            </a:pPr>
            <a:r>
              <a:rPr lang="en-US" dirty="0" smtClean="0">
                <a:solidFill>
                  <a:schemeClr val="tx1"/>
                </a:solidFill>
              </a:rPr>
              <a:t>DV &amp; SA support groups</a:t>
            </a:r>
          </a:p>
          <a:p>
            <a:pPr lvl="1">
              <a:lnSpc>
                <a:spcPct val="150000"/>
              </a:lnSpc>
            </a:pPr>
            <a:r>
              <a:rPr lang="en-US" dirty="0" smtClean="0">
                <a:solidFill>
                  <a:schemeClr val="tx1"/>
                </a:solidFill>
              </a:rPr>
              <a:t>Hispanic/Latina support group</a:t>
            </a:r>
          </a:p>
          <a:p>
            <a:pPr lvl="1">
              <a:lnSpc>
                <a:spcPct val="150000"/>
              </a:lnSpc>
            </a:pPr>
            <a:r>
              <a:rPr lang="en-US" dirty="0" smtClean="0">
                <a:solidFill>
                  <a:schemeClr val="tx1"/>
                </a:solidFill>
              </a:rPr>
              <a:t>Individual counseling for survivors and for secondary victims (family members &amp; loved-ones)</a:t>
            </a:r>
          </a:p>
          <a:p>
            <a:endParaRPr lang="en-US" dirty="0"/>
          </a:p>
        </p:txBody>
      </p:sp>
      <p:pic>
        <p:nvPicPr>
          <p:cNvPr id="4" name="Picture 2" descr="C:\Users\abelle\AppData\Local\Microsoft\Windows\Temporary Internet Files\Content.IE5\X0BH0157\MP900178801[1].jpg"/>
          <p:cNvPicPr>
            <a:picLocks noChangeAspect="1" noChangeArrowheads="1"/>
          </p:cNvPicPr>
          <p:nvPr/>
        </p:nvPicPr>
        <p:blipFill>
          <a:blip r:embed="rId2"/>
          <a:stretch>
            <a:fillRect/>
          </a:stretch>
        </p:blipFill>
        <p:spPr bwMode="auto">
          <a:xfrm>
            <a:off x="8153401" y="3352800"/>
            <a:ext cx="1177163" cy="1752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36869162"/>
      </p:ext>
    </p:extLst>
  </p:cSld>
  <p:clrMapOvr>
    <a:masterClrMapping/>
  </p:clrMapOvr>
  <mc:AlternateContent xmlns:mc="http://schemas.openxmlformats.org/markup-compatibility/2006">
    <mc:Choice xmlns:p14="http://schemas.microsoft.com/office/powerpoint/2010/main" Requires="p14">
      <p:transition spd="slow" p14:dur="2000" advTm="15449"/>
    </mc:Choice>
    <mc:Fallback>
      <p:transition spd="slow" advTm="1544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Programs</a:t>
            </a:r>
            <a:endParaRPr lang="en-US" dirty="0"/>
          </a:p>
        </p:txBody>
      </p:sp>
      <p:sp>
        <p:nvSpPr>
          <p:cNvPr id="3" name="Content Placeholder 2"/>
          <p:cNvSpPr>
            <a:spLocks noGrp="1"/>
          </p:cNvSpPr>
          <p:nvPr>
            <p:ph idx="1"/>
          </p:nvPr>
        </p:nvSpPr>
        <p:spPr/>
        <p:txBody>
          <a:bodyPr>
            <a:normAutofit fontScale="92500"/>
          </a:bodyPr>
          <a:lstStyle/>
          <a:p>
            <a:pPr>
              <a:lnSpc>
                <a:spcPct val="150000"/>
              </a:lnSpc>
            </a:pPr>
            <a:r>
              <a:rPr lang="en-US" dirty="0" smtClean="0">
                <a:solidFill>
                  <a:schemeClr val="tx1"/>
                </a:solidFill>
              </a:rPr>
              <a:t>911 Ready Cell Phones   </a:t>
            </a:r>
          </a:p>
          <a:p>
            <a:pPr lvl="1">
              <a:lnSpc>
                <a:spcPct val="150000"/>
              </a:lnSpc>
            </a:pPr>
            <a:r>
              <a:rPr lang="en-US" dirty="0" smtClean="0">
                <a:solidFill>
                  <a:schemeClr val="tx1"/>
                </a:solidFill>
              </a:rPr>
              <a:t>Distributed directly to survivors for emergency contact only</a:t>
            </a:r>
          </a:p>
          <a:p>
            <a:pPr lvl="1">
              <a:lnSpc>
                <a:spcPct val="150000"/>
              </a:lnSpc>
            </a:pPr>
            <a:r>
              <a:rPr lang="en-US" dirty="0" smtClean="0">
                <a:solidFill>
                  <a:schemeClr val="tx1"/>
                </a:solidFill>
              </a:rPr>
              <a:t>Collected &amp; redeemed for financial support to agency</a:t>
            </a:r>
          </a:p>
          <a:p>
            <a:pPr lvl="1">
              <a:lnSpc>
                <a:spcPct val="150000"/>
              </a:lnSpc>
            </a:pPr>
            <a:r>
              <a:rPr lang="en-US" dirty="0" smtClean="0">
                <a:solidFill>
                  <a:schemeClr val="tx1"/>
                </a:solidFill>
              </a:rPr>
              <a:t>Cell phone collection is  a great volunteer effort for DCRC </a:t>
            </a:r>
          </a:p>
          <a:p>
            <a:pPr>
              <a:lnSpc>
                <a:spcPct val="150000"/>
              </a:lnSpc>
            </a:pPr>
            <a:r>
              <a:rPr lang="en-US" dirty="0" smtClean="0">
                <a:solidFill>
                  <a:schemeClr val="tx1"/>
                </a:solidFill>
              </a:rPr>
              <a:t>Address Confidentiality Program</a:t>
            </a:r>
          </a:p>
          <a:p>
            <a:pPr>
              <a:lnSpc>
                <a:spcPct val="150000"/>
              </a:lnSpc>
            </a:pPr>
            <a:r>
              <a:rPr lang="en-US" dirty="0" smtClean="0">
                <a:solidFill>
                  <a:schemeClr val="tx1"/>
                </a:solidFill>
              </a:rPr>
              <a:t>ADT home alarm systems</a:t>
            </a:r>
          </a:p>
          <a:p>
            <a:pPr>
              <a:lnSpc>
                <a:spcPct val="150000"/>
              </a:lnSpc>
            </a:pPr>
            <a:r>
              <a:rPr lang="en-US" dirty="0" smtClean="0">
                <a:solidFill>
                  <a:schemeClr val="tx1"/>
                </a:solidFill>
              </a:rPr>
              <a:t>Lethality Assessments</a:t>
            </a:r>
          </a:p>
          <a:p>
            <a:pPr>
              <a:lnSpc>
                <a:spcPct val="150000"/>
              </a:lnSpc>
            </a:pPr>
            <a:r>
              <a:rPr lang="en-US" dirty="0" smtClean="0">
                <a:solidFill>
                  <a:schemeClr val="tx1"/>
                </a:solidFill>
              </a:rPr>
              <a:t>Safety Planning</a:t>
            </a:r>
            <a:endParaRPr lang="en-US" dirty="0">
              <a:solidFill>
                <a:schemeClr val="tx1"/>
              </a:solidFill>
            </a:endParaRPr>
          </a:p>
        </p:txBody>
      </p:sp>
      <p:pic>
        <p:nvPicPr>
          <p:cNvPr id="4" name="Picture 2" descr="C:\Users\Jackie\Pictures\cell phone.jp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7239001" y="3962401"/>
            <a:ext cx="1531257" cy="20613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50773134"/>
      </p:ext>
    </p:extLst>
  </p:cSld>
  <p:clrMapOvr>
    <a:masterClrMapping/>
  </p:clrMapOvr>
  <mc:AlternateContent xmlns:mc="http://schemas.openxmlformats.org/markup-compatibility/2006">
    <mc:Choice xmlns:p14="http://schemas.microsoft.com/office/powerpoint/2010/main" Requires="p14">
      <p:transition spd="slow" p14:dur="2000" advTm="13251"/>
    </mc:Choice>
    <mc:Fallback>
      <p:transition spd="slow" advTm="1325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Outreach &amp; Education</a:t>
            </a:r>
            <a:endParaRPr lang="en-US" dirty="0"/>
          </a:p>
        </p:txBody>
      </p:sp>
      <p:sp>
        <p:nvSpPr>
          <p:cNvPr id="3" name="Content Placeholder 2"/>
          <p:cNvSpPr>
            <a:spLocks noGrp="1"/>
          </p:cNvSpPr>
          <p:nvPr>
            <p:ph idx="1"/>
          </p:nvPr>
        </p:nvSpPr>
        <p:spPr/>
        <p:txBody>
          <a:bodyPr>
            <a:normAutofit fontScale="77500" lnSpcReduction="20000"/>
          </a:bodyPr>
          <a:lstStyle/>
          <a:p>
            <a:pPr>
              <a:lnSpc>
                <a:spcPct val="170000"/>
              </a:lnSpc>
              <a:buNone/>
            </a:pPr>
            <a:r>
              <a:rPr lang="en-US" b="1" dirty="0" smtClean="0">
                <a:solidFill>
                  <a:schemeClr val="tx1"/>
                </a:solidFill>
              </a:rPr>
              <a:t>OUTREACH: </a:t>
            </a:r>
            <a:r>
              <a:rPr lang="en-US" dirty="0" smtClean="0">
                <a:solidFill>
                  <a:schemeClr val="tx1"/>
                </a:solidFill>
              </a:rPr>
              <a:t>Victims of sexual or domestic violence come from ever economic or social group, regardless of race, gender or ethnicity.  Therefore it is imperative that we actively seek them out through presentations in the community. </a:t>
            </a:r>
          </a:p>
          <a:p>
            <a:pPr marL="114300" indent="0">
              <a:lnSpc>
                <a:spcPct val="170000"/>
              </a:lnSpc>
              <a:buNone/>
            </a:pPr>
            <a:r>
              <a:rPr lang="en-US" b="1" dirty="0">
                <a:solidFill>
                  <a:schemeClr val="tx1"/>
                </a:solidFill>
              </a:rPr>
              <a:t>EDUCATE: </a:t>
            </a:r>
            <a:r>
              <a:rPr lang="en-US" dirty="0">
                <a:solidFill>
                  <a:schemeClr val="tx1"/>
                </a:solidFill>
              </a:rPr>
              <a:t>We also make educate presentations to inform the community about domestic &amp; sexual </a:t>
            </a:r>
            <a:r>
              <a:rPr lang="en-US" dirty="0" smtClean="0">
                <a:solidFill>
                  <a:schemeClr val="tx1"/>
                </a:solidFill>
              </a:rPr>
              <a:t>violence.</a:t>
            </a:r>
          </a:p>
          <a:p>
            <a:pPr marL="411480" lvl="1" indent="0">
              <a:lnSpc>
                <a:spcPct val="170000"/>
              </a:lnSpc>
              <a:buNone/>
            </a:pPr>
            <a:r>
              <a:rPr lang="en-US" dirty="0" smtClean="0">
                <a:solidFill>
                  <a:schemeClr val="tx1"/>
                </a:solidFill>
              </a:rPr>
              <a:t>In 201 4 made 105 community presentations</a:t>
            </a:r>
          </a:p>
          <a:p>
            <a:pPr lvl="1">
              <a:lnSpc>
                <a:spcPct val="170000"/>
              </a:lnSpc>
            </a:pPr>
            <a:r>
              <a:rPr lang="en-US" dirty="0" smtClean="0">
                <a:solidFill>
                  <a:schemeClr val="tx1"/>
                </a:solidFill>
              </a:rPr>
              <a:t>Civic organizations, faith-based groups, workshops &amp; trainings, schools, universities</a:t>
            </a:r>
          </a:p>
          <a:p>
            <a:pPr lvl="1">
              <a:lnSpc>
                <a:spcPct val="170000"/>
              </a:lnSpc>
            </a:pPr>
            <a:r>
              <a:rPr lang="en-US" dirty="0" smtClean="0">
                <a:solidFill>
                  <a:schemeClr val="tx1"/>
                </a:solidFill>
              </a:rPr>
              <a:t>Held Community Commemorative Events such as Domestic Violence (Oct) and Sexual Assault (April) Awareness Months</a:t>
            </a:r>
          </a:p>
          <a:p>
            <a:pPr>
              <a:lnSpc>
                <a:spcPct val="170000"/>
              </a:lnSpc>
            </a:pPr>
            <a:r>
              <a:rPr lang="en-US" dirty="0" smtClean="0">
                <a:solidFill>
                  <a:schemeClr val="tx1"/>
                </a:solidFill>
              </a:rPr>
              <a:t>Facilitate Domestic Violence &amp; Sexual Assault Response Teams</a:t>
            </a:r>
            <a:endParaRPr lang="en-US" dirty="0"/>
          </a:p>
          <a:p>
            <a:pPr>
              <a:lnSpc>
                <a:spcPct val="170000"/>
              </a:lnSpc>
            </a:pPr>
            <a:endParaRPr lang="en-US" dirty="0" smtClean="0">
              <a:solidFill>
                <a:schemeClr val="tx1"/>
              </a:solidFill>
            </a:endParaRPr>
          </a:p>
          <a:p>
            <a:pPr lvl="1">
              <a:lnSpc>
                <a:spcPct val="170000"/>
              </a:lnSpc>
            </a:pPr>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18216" y1="6952" x2="18216" y2="6952"/>
                      </a14:backgroundRemoval>
                    </a14:imgEffect>
                  </a14:imgLayer>
                </a14:imgProps>
              </a:ext>
              <a:ext uri="{28A0092B-C50C-407E-A947-70E740481C1C}">
                <a14:useLocalDpi xmlns:a14="http://schemas.microsoft.com/office/drawing/2010/main" val="0"/>
              </a:ext>
            </a:extLst>
          </a:blip>
          <a:srcRect/>
          <a:stretch>
            <a:fillRect/>
          </a:stretch>
        </p:blipFill>
        <p:spPr bwMode="auto">
          <a:xfrm>
            <a:off x="7772401" y="4876801"/>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640721"/>
      </p:ext>
    </p:extLst>
  </p:cSld>
  <p:clrMapOvr>
    <a:masterClrMapping/>
  </p:clrMapOvr>
  <mc:AlternateContent xmlns:mc="http://schemas.openxmlformats.org/markup-compatibility/2006">
    <mc:Choice xmlns:p14="http://schemas.microsoft.com/office/powerpoint/2010/main" Requires="p14">
      <p:transition spd="slow" p14:dur="2000" advTm="15676"/>
    </mc:Choice>
    <mc:Fallback>
      <p:transition spd="slow" advTm="1567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Rape Prevention Education</a:t>
            </a:r>
            <a:endParaRPr lang="en-US" b="1" dirty="0"/>
          </a:p>
        </p:txBody>
      </p:sp>
      <p:sp>
        <p:nvSpPr>
          <p:cNvPr id="3" name="Content Placeholder 2"/>
          <p:cNvSpPr>
            <a:spLocks noGrp="1"/>
          </p:cNvSpPr>
          <p:nvPr>
            <p:ph idx="1"/>
          </p:nvPr>
        </p:nvSpPr>
        <p:spPr/>
        <p:txBody>
          <a:bodyPr/>
          <a:lstStyle/>
          <a:p>
            <a:pPr>
              <a:lnSpc>
                <a:spcPct val="150000"/>
              </a:lnSpc>
            </a:pPr>
            <a:r>
              <a:rPr lang="en-US" dirty="0" smtClean="0">
                <a:solidFill>
                  <a:schemeClr val="tx1"/>
                </a:solidFill>
              </a:rPr>
              <a:t>The goals is to impact the attitudes, beliefs and behaviors that lead to sexual violence.</a:t>
            </a:r>
          </a:p>
          <a:p>
            <a:pPr lvl="1">
              <a:lnSpc>
                <a:spcPct val="150000"/>
              </a:lnSpc>
            </a:pPr>
            <a:r>
              <a:rPr lang="en-US" dirty="0" smtClean="0">
                <a:solidFill>
                  <a:schemeClr val="tx1"/>
                </a:solidFill>
              </a:rPr>
              <a:t>Programs, workshops and trainings to help reduce the incidences of sexual violence in our community</a:t>
            </a:r>
          </a:p>
          <a:p>
            <a:pPr lvl="1">
              <a:lnSpc>
                <a:spcPct val="150000"/>
              </a:lnSpc>
            </a:pPr>
            <a:r>
              <a:rPr lang="en-US" dirty="0" smtClean="0">
                <a:solidFill>
                  <a:schemeClr val="tx1"/>
                </a:solidFill>
              </a:rPr>
              <a:t>Youth Educator is providing evidence-base curriculum to teens about the correlation between alcohol – sexual Harassment, Date Rape, Dating Violence Prevention</a:t>
            </a:r>
            <a:endParaRPr lang="en-US" dirty="0">
              <a:solidFill>
                <a:schemeClr val="tx1"/>
              </a:solidFill>
            </a:endParaRPr>
          </a:p>
        </p:txBody>
      </p:sp>
      <p:pic>
        <p:nvPicPr>
          <p:cNvPr id="1026" name="Picture 2" descr="Image result for teena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480060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689495"/>
      </p:ext>
    </p:extLst>
  </p:cSld>
  <p:clrMapOvr>
    <a:masterClrMapping/>
  </p:clrMapOvr>
  <mc:AlternateContent xmlns:mc="http://schemas.openxmlformats.org/markup-compatibility/2006">
    <mc:Choice xmlns:p14="http://schemas.microsoft.com/office/powerpoint/2010/main" Requires="p14">
      <p:transition spd="slow" p14:dur="2000" advTm="11018"/>
    </mc:Choice>
    <mc:Fallback>
      <p:transition spd="slow" advTm="1101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lgn="ctr"/>
            <a:r>
              <a:rPr lang="en-US" b="1" dirty="0" smtClean="0">
                <a:latin typeface="Algerian" panose="04020705040A02060702" pitchFamily="82" charset="0"/>
              </a:rPr>
              <a:t>“Thrift Boutique”</a:t>
            </a:r>
          </a:p>
          <a:p>
            <a:pPr>
              <a:buNone/>
            </a:pPr>
            <a:endParaRPr lang="en-US" dirty="0" smtClean="0"/>
          </a:p>
          <a:p>
            <a:pPr>
              <a:buNone/>
            </a:pPr>
            <a:r>
              <a:rPr lang="en-US" dirty="0" smtClean="0"/>
              <a:t>Pennies for Change is Located at: </a:t>
            </a:r>
          </a:p>
          <a:p>
            <a:pPr lvl="1">
              <a:buNone/>
            </a:pPr>
            <a:r>
              <a:rPr lang="en-US" b="1" dirty="0" smtClean="0"/>
              <a:t>2715 Durham-Chapel Hill Blvd [919-237-2167]</a:t>
            </a:r>
          </a:p>
          <a:p>
            <a:pPr lvl="1"/>
            <a:r>
              <a:rPr lang="en-US" dirty="0" smtClean="0"/>
              <a:t>PFC is an upscale resale shop</a:t>
            </a:r>
          </a:p>
          <a:p>
            <a:pPr lvl="1"/>
            <a:r>
              <a:rPr lang="en-US" dirty="0" smtClean="0"/>
              <a:t>All proceeds from sales support the operation of DCRC </a:t>
            </a:r>
          </a:p>
          <a:p>
            <a:pPr lvl="1"/>
            <a:r>
              <a:rPr lang="en-US" dirty="0" smtClean="0"/>
              <a:t>Clients receive clothing &amp; household items free of charge as they transition into violence-free living</a:t>
            </a:r>
          </a:p>
        </p:txBody>
      </p:sp>
      <p:pic>
        <p:nvPicPr>
          <p:cNvPr id="5" name="Content Placeholder 7" descr="C:\Users\Jackie\Documents\Paiges Documents\Logos\PFC%20sign%20small.jpg"/>
          <p:cNvPicPr>
            <a:picLocks/>
          </p:cNvPicPr>
          <p:nvPr/>
        </p:nvPicPr>
        <p:blipFill>
          <a:blip r:embed="rId2" cstate="print"/>
          <a:srcRect/>
          <a:stretch>
            <a:fillRect/>
          </a:stretch>
        </p:blipFill>
        <p:spPr bwMode="auto">
          <a:xfrm>
            <a:off x="4267200" y="381000"/>
            <a:ext cx="3429000" cy="1219200"/>
          </a:xfrm>
          <a:prstGeom prst="rect">
            <a:avLst/>
          </a:prstGeom>
          <a:noFill/>
          <a:ln w="9525">
            <a:noFill/>
            <a:miter lim="800000"/>
            <a:headEnd/>
            <a:tailEnd/>
          </a:ln>
        </p:spPr>
      </p:pic>
      <p:pic>
        <p:nvPicPr>
          <p:cNvPr id="8" name="Picture 7" descr="C:\Users\Jackie\Pictures\Pennies for change\jewelry.jpg"/>
          <p:cNvPicPr/>
          <p:nvPr/>
        </p:nvPicPr>
        <p:blipFill>
          <a:blip r:embed="rId3" cstate="print"/>
          <a:srcRect/>
          <a:stretch>
            <a:fillRect/>
          </a:stretch>
        </p:blipFill>
        <p:spPr bwMode="auto">
          <a:xfrm>
            <a:off x="8458200" y="2895600"/>
            <a:ext cx="18288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876800"/>
            <a:ext cx="2184400" cy="16383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607936"/>
      </p:ext>
    </p:extLst>
  </p:cSld>
  <p:clrMapOvr>
    <a:masterClrMapping/>
  </p:clrMapOvr>
  <mc:AlternateContent xmlns:mc="http://schemas.openxmlformats.org/markup-compatibility/2006">
    <mc:Choice xmlns:p14="http://schemas.microsoft.com/office/powerpoint/2010/main" Requires="p14">
      <p:transition spd="slow" p14:dur="2000" advTm="8030"/>
    </mc:Choice>
    <mc:Fallback>
      <p:transition spd="slow" advTm="803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Volunteer Opportunities</a:t>
            </a:r>
            <a:endParaRPr lang="en-US" dirty="0"/>
          </a:p>
        </p:txBody>
      </p:sp>
      <p:sp>
        <p:nvSpPr>
          <p:cNvPr id="3" name="Content Placeholder 2"/>
          <p:cNvSpPr>
            <a:spLocks noGrp="1"/>
          </p:cNvSpPr>
          <p:nvPr>
            <p:ph idx="1"/>
          </p:nvPr>
        </p:nvSpPr>
        <p:spPr>
          <a:xfrm>
            <a:off x="2286000" y="1600200"/>
            <a:ext cx="7924800" cy="4709160"/>
          </a:xfrm>
        </p:spPr>
        <p:txBody>
          <a:bodyPr>
            <a:normAutofit fontScale="92500" lnSpcReduction="10000"/>
          </a:bodyPr>
          <a:lstStyle/>
          <a:p>
            <a:pPr>
              <a:lnSpc>
                <a:spcPct val="150000"/>
              </a:lnSpc>
            </a:pPr>
            <a:r>
              <a:rPr lang="en-US" b="1" dirty="0" smtClean="0"/>
              <a:t>Direct Services</a:t>
            </a:r>
          </a:p>
          <a:p>
            <a:pPr lvl="1">
              <a:lnSpc>
                <a:spcPct val="150000"/>
              </a:lnSpc>
            </a:pPr>
            <a:r>
              <a:rPr lang="en-US" dirty="0" smtClean="0"/>
              <a:t>Crisis Line Advocate</a:t>
            </a:r>
          </a:p>
          <a:p>
            <a:pPr lvl="1">
              <a:lnSpc>
                <a:spcPct val="150000"/>
              </a:lnSpc>
            </a:pPr>
            <a:r>
              <a:rPr lang="en-US" dirty="0" smtClean="0"/>
              <a:t>Spanish Crisis Line</a:t>
            </a:r>
          </a:p>
          <a:p>
            <a:pPr lvl="1">
              <a:lnSpc>
                <a:spcPct val="150000"/>
              </a:lnSpc>
            </a:pPr>
            <a:r>
              <a:rPr lang="en-US" dirty="0" smtClean="0"/>
              <a:t>Hospital Response</a:t>
            </a:r>
          </a:p>
          <a:p>
            <a:pPr lvl="1">
              <a:lnSpc>
                <a:spcPct val="150000"/>
              </a:lnSpc>
            </a:pPr>
            <a:r>
              <a:rPr lang="en-US" dirty="0" smtClean="0"/>
              <a:t>Court Advocacy</a:t>
            </a:r>
          </a:p>
          <a:p>
            <a:pPr lvl="1">
              <a:lnSpc>
                <a:spcPct val="150000"/>
              </a:lnSpc>
            </a:pPr>
            <a:r>
              <a:rPr lang="en-US" dirty="0" smtClean="0"/>
              <a:t>Child Care for Support Groups (English &amp; Spanish)</a:t>
            </a:r>
          </a:p>
          <a:p>
            <a:pPr>
              <a:lnSpc>
                <a:spcPct val="150000"/>
              </a:lnSpc>
            </a:pPr>
            <a:r>
              <a:rPr lang="en-US" b="1" dirty="0" smtClean="0"/>
              <a:t>Administrative</a:t>
            </a:r>
          </a:p>
          <a:p>
            <a:pPr>
              <a:lnSpc>
                <a:spcPct val="150000"/>
              </a:lnSpc>
            </a:pPr>
            <a:r>
              <a:rPr lang="en-US" dirty="0" smtClean="0"/>
              <a:t>PFC Thrift Store</a:t>
            </a:r>
          </a:p>
          <a:p>
            <a:pPr>
              <a:lnSpc>
                <a:spcPct val="150000"/>
              </a:lnSpc>
            </a:pPr>
            <a:r>
              <a:rPr lang="en-US" dirty="0" smtClean="0"/>
              <a:t>Fundraising &amp; Special Events</a:t>
            </a:r>
            <a:endParaRPr lang="en-US" dirty="0"/>
          </a:p>
        </p:txBody>
      </p:sp>
      <p:pic>
        <p:nvPicPr>
          <p:cNvPr id="1030" name="Picture 6" descr="C:\Users\abelle\AppData\Local\Microsoft\Windows\Temporary Internet Files\Content.IE5\L29LMW0K\MC900438842[1].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7239000" y="1905000"/>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5290959"/>
      </p:ext>
    </p:extLst>
  </p:cSld>
  <p:clrMapOvr>
    <a:masterClrMapping/>
  </p:clrMapOvr>
  <mc:AlternateContent xmlns:mc="http://schemas.openxmlformats.org/markup-compatibility/2006">
    <mc:Choice xmlns:p14="http://schemas.microsoft.com/office/powerpoint/2010/main" Requires="p14">
      <p:transition spd="slow" p14:dur="2000" advTm="225"/>
    </mc:Choice>
    <mc:Fallback>
      <p:transition spd="slow" advTm="22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652" y="39757"/>
            <a:ext cx="10515600" cy="742121"/>
          </a:xfrm>
        </p:spPr>
        <p:txBody>
          <a:bodyPr>
            <a:normAutofit/>
          </a:bodyPr>
          <a:lstStyle/>
          <a:p>
            <a:pPr algn="ctr"/>
            <a:r>
              <a:rPr lang="en-US" sz="3600" b="1" dirty="0" smtClean="0">
                <a:solidFill>
                  <a:srgbClr val="1496D0"/>
                </a:solidFill>
              </a:rPr>
              <a:t>2015 Durham </a:t>
            </a:r>
            <a:r>
              <a:rPr lang="en-US" sz="3600" b="1" dirty="0">
                <a:solidFill>
                  <a:srgbClr val="1496D0"/>
                </a:solidFill>
              </a:rPr>
              <a:t>County Cares </a:t>
            </a:r>
            <a:r>
              <a:rPr lang="en-US" sz="3600" b="1" dirty="0" smtClean="0">
                <a:solidFill>
                  <a:srgbClr val="1496D0"/>
                </a:solidFill>
              </a:rPr>
              <a:t>Recipient Organizations</a:t>
            </a:r>
            <a:endParaRPr lang="en-US" sz="3600" dirty="0"/>
          </a:p>
        </p:txBody>
      </p:sp>
      <p:graphicFrame>
        <p:nvGraphicFramePr>
          <p:cNvPr id="3" name="Table 2"/>
          <p:cNvGraphicFramePr>
            <a:graphicFrameLocks noGrp="1"/>
          </p:cNvGraphicFramePr>
          <p:nvPr>
            <p:extLst/>
          </p:nvPr>
        </p:nvGraphicFramePr>
        <p:xfrm>
          <a:off x="1444487" y="622850"/>
          <a:ext cx="8839200" cy="6082936"/>
        </p:xfrm>
        <a:graphic>
          <a:graphicData uri="http://schemas.openxmlformats.org/drawingml/2006/table">
            <a:tbl>
              <a:tblPr firstRow="1" firstCol="1" bandRow="1"/>
              <a:tblGrid>
                <a:gridCol w="8839200"/>
              </a:tblGrid>
              <a:tr h="456382">
                <a:tc>
                  <a:txBody>
                    <a:bodyPr/>
                    <a:lstStyle/>
                    <a:p>
                      <a:pPr marL="0" marR="0" algn="ctr">
                        <a:lnSpc>
                          <a:spcPct val="107000"/>
                        </a:lnSpc>
                        <a:spcBef>
                          <a:spcPts val="0"/>
                        </a:spcBef>
                        <a:spcAft>
                          <a:spcPts val="800"/>
                        </a:spcAft>
                      </a:pP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Community &amp; Family Prosperity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9D9D9"/>
                    </a:solidFill>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Durham Rescue Mission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69421">
                <a:tc>
                  <a:txBody>
                    <a:bodyPr/>
                    <a:lstStyle/>
                    <a:p>
                      <a:pPr marL="0" marR="0" algn="ctr">
                        <a:lnSpc>
                          <a:spcPct val="107000"/>
                        </a:lnSpc>
                        <a:spcBef>
                          <a:spcPts val="0"/>
                        </a:spcBef>
                        <a:spcAft>
                          <a:spcPts val="0"/>
                        </a:spcAft>
                      </a:pPr>
                      <a:r>
                        <a:rPr lang="en-US" sz="20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John Avery Boys &amp; Girls Club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519221">
                <a:tc>
                  <a:txBody>
                    <a:bodyPr/>
                    <a:lstStyle/>
                    <a:p>
                      <a:pPr marL="0" marR="0" algn="ctr">
                        <a:lnSpc>
                          <a:spcPct val="107000"/>
                        </a:lnSpc>
                        <a:spcBef>
                          <a:spcPts val="0"/>
                        </a:spcBef>
                        <a:spcAft>
                          <a:spcPts val="800"/>
                        </a:spcAft>
                      </a:pP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Health &amp; Well-Being for 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9D9D9"/>
                    </a:solidFill>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Exchange Family Center/Exchange Clubs' Child Abuse Prevention Center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5"/>
                        </a:rPr>
                        <a:t>Senior PharmAssist, Inc.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470980">
                <a:tc>
                  <a:txBody>
                    <a:bodyPr/>
                    <a:lstStyle/>
                    <a:p>
                      <a:pPr marL="0" marR="0" algn="ctr">
                        <a:lnSpc>
                          <a:spcPct val="107000"/>
                        </a:lnSpc>
                        <a:spcBef>
                          <a:spcPts val="0"/>
                        </a:spcBef>
                        <a:spcAft>
                          <a:spcPts val="800"/>
                        </a:spcAft>
                      </a:pP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Safe &amp; Secure Community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9D9D9"/>
                    </a:solidFill>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6"/>
                        </a:rPr>
                        <a:t>Salvation Army Boys &amp; Girls Club of Durham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7"/>
                        </a:rPr>
                        <a:t>Durham Crisis Response Center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470980">
                <a:tc>
                  <a:txBody>
                    <a:bodyPr/>
                    <a:lstStyle/>
                    <a:p>
                      <a:pPr marL="0" marR="0" algn="ctr">
                        <a:lnSpc>
                          <a:spcPct val="107000"/>
                        </a:lnSpc>
                        <a:spcBef>
                          <a:spcPts val="0"/>
                        </a:spcBef>
                        <a:spcAft>
                          <a:spcPts val="800"/>
                        </a:spcAft>
                      </a:pP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Environmental Stewardship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9D9D9"/>
                    </a:solidFill>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8"/>
                        </a:rPr>
                        <a:t>Environmental Federation of North Carolina DBA: EarthShare North Carolina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9"/>
                        </a:rPr>
                        <a:t>Toxic Free NC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470980">
                <a:tc>
                  <a:txBody>
                    <a:bodyPr/>
                    <a:lstStyle/>
                    <a:p>
                      <a:pPr marL="0" marR="0" algn="ctr">
                        <a:lnSpc>
                          <a:spcPct val="107000"/>
                        </a:lnSpc>
                        <a:spcBef>
                          <a:spcPts val="0"/>
                        </a:spcBef>
                        <a:spcAft>
                          <a:spcPts val="800"/>
                        </a:spcAft>
                      </a:pP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Miscellaneous/Multiple Area Services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9D9D9"/>
                    </a:solidFill>
                  </a:tcPr>
                </a:tc>
              </a:tr>
              <a:tr h="369421">
                <a:tc>
                  <a:txBody>
                    <a:bodyPr/>
                    <a:lstStyle/>
                    <a:p>
                      <a:pPr marL="0" marR="0" algn="ctr">
                        <a:lnSpc>
                          <a:spcPct val="107000"/>
                        </a:lnSpc>
                        <a:spcBef>
                          <a:spcPts val="0"/>
                        </a:spcBef>
                        <a:spcAft>
                          <a:spcPts val="0"/>
                        </a:spcAft>
                      </a:pPr>
                      <a:r>
                        <a:rPr lang="en-US"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Durham Center for Senior Life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r h="369421">
                <a:tc>
                  <a:txBody>
                    <a:bodyPr/>
                    <a:lstStyle/>
                    <a:p>
                      <a:pPr marL="0" marR="0" algn="ctr">
                        <a:lnSpc>
                          <a:spcPct val="107000"/>
                        </a:lnSpc>
                        <a:spcBef>
                          <a:spcPts val="0"/>
                        </a:spcBef>
                        <a:spcAft>
                          <a:spcPts val="0"/>
                        </a:spcAft>
                      </a:pPr>
                      <a:r>
                        <a:rPr lang="en-US" sz="2000" u="sng"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United Way of the Greater Triangle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57360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Volunteer Opportunities</a:t>
            </a:r>
            <a:endParaRPr lang="en-US" dirty="0"/>
          </a:p>
        </p:txBody>
      </p:sp>
      <p:sp>
        <p:nvSpPr>
          <p:cNvPr id="3" name="Content Placeholder 2"/>
          <p:cNvSpPr>
            <a:spLocks noGrp="1"/>
          </p:cNvSpPr>
          <p:nvPr>
            <p:ph idx="1"/>
          </p:nvPr>
        </p:nvSpPr>
        <p:spPr>
          <a:xfrm>
            <a:off x="1981200" y="1600201"/>
            <a:ext cx="8229600" cy="4525963"/>
          </a:xfrm>
        </p:spPr>
        <p:txBody>
          <a:bodyPr>
            <a:normAutofit fontScale="92500" lnSpcReduction="10000"/>
          </a:bodyPr>
          <a:lstStyle/>
          <a:p>
            <a:pPr>
              <a:buFont typeface="Wingdings" panose="05000000000000000000" pitchFamily="2" charset="2"/>
              <a:buChar char="v"/>
            </a:pPr>
            <a:r>
              <a:rPr lang="en-US" dirty="0" smtClean="0"/>
              <a:t>Shelter Services</a:t>
            </a:r>
          </a:p>
          <a:p>
            <a:pPr lvl="1"/>
            <a:r>
              <a:rPr lang="en-US" dirty="0" smtClean="0"/>
              <a:t>“Granny-for-a-Day”</a:t>
            </a:r>
          </a:p>
          <a:p>
            <a:pPr lvl="1"/>
            <a:r>
              <a:rPr lang="en-US" dirty="0" smtClean="0"/>
              <a:t>Overnight Volunteers</a:t>
            </a:r>
          </a:p>
          <a:p>
            <a:pPr lvl="1"/>
            <a:r>
              <a:rPr lang="en-US" dirty="0" smtClean="0"/>
              <a:t>“Dinner’s On Us”</a:t>
            </a:r>
          </a:p>
          <a:p>
            <a:r>
              <a:rPr lang="en-US" dirty="0" smtClean="0"/>
              <a:t>Community Education</a:t>
            </a:r>
          </a:p>
          <a:p>
            <a:pPr lvl="1"/>
            <a:r>
              <a:rPr lang="en-US" dirty="0" smtClean="0"/>
              <a:t>Speaker’s Bureau</a:t>
            </a:r>
          </a:p>
          <a:p>
            <a:pPr lvl="1"/>
            <a:r>
              <a:rPr lang="en-US" dirty="0" smtClean="0"/>
              <a:t>Outreach Presentations</a:t>
            </a:r>
          </a:p>
          <a:p>
            <a:pPr lvl="1"/>
            <a:r>
              <a:rPr lang="en-US" dirty="0" smtClean="0"/>
              <a:t>Marketing &amp; Media</a:t>
            </a:r>
          </a:p>
          <a:p>
            <a:pPr>
              <a:buFont typeface="Wingdings" panose="05000000000000000000" pitchFamily="2" charset="2"/>
              <a:buChar char="v"/>
            </a:pPr>
            <a:r>
              <a:rPr lang="en-US" dirty="0" smtClean="0"/>
              <a:t>Professional Services &amp; Skills</a:t>
            </a:r>
          </a:p>
          <a:p>
            <a:pPr lvl="1"/>
            <a:r>
              <a:rPr lang="en-US" dirty="0" smtClean="0"/>
              <a:t>Carpentry, financial, office/administrative, website, lawn care, etc.</a:t>
            </a:r>
          </a:p>
          <a:p>
            <a:pPr>
              <a:buFont typeface="Wingdings" panose="05000000000000000000" pitchFamily="2" charset="2"/>
              <a:buChar char="v"/>
            </a:pPr>
            <a:r>
              <a:rPr lang="en-US" dirty="0" smtClean="0"/>
              <a:t>Special Research Projects:  </a:t>
            </a:r>
          </a:p>
          <a:p>
            <a:pPr lvl="1"/>
            <a:r>
              <a:rPr lang="en-US" dirty="0" smtClean="0"/>
              <a:t>Court Watch, Legislative Review </a:t>
            </a:r>
          </a:p>
          <a:p>
            <a:pPr marL="411480" lvl="1" indent="0">
              <a:buNone/>
            </a:pPr>
            <a:r>
              <a:rPr lang="en-US" sz="2400" b="1" dirty="0"/>
              <a:t>“If you have a skill, we can probably use it!”</a:t>
            </a:r>
          </a:p>
          <a:p>
            <a:pPr>
              <a:buNone/>
            </a:pPr>
            <a:endParaRPr lang="en-US" dirty="0"/>
          </a:p>
        </p:txBody>
      </p:sp>
      <p:pic>
        <p:nvPicPr>
          <p:cNvPr id="2050" name="Picture 2" descr="C:\Users\abelle\AppData\Local\Microsoft\Windows\Temporary Internet Files\Content.IE5\0VXWTGJ4\MC900297511[1].wmf"/>
          <p:cNvPicPr>
            <a:picLocks noChangeAspect="1" noChangeArrowheads="1"/>
          </p:cNvPicPr>
          <p:nvPr/>
        </p:nvPicPr>
        <p:blipFill>
          <a:blip r:embed="rId2"/>
          <a:srcRect/>
          <a:stretch>
            <a:fillRect/>
          </a:stretch>
        </p:blipFill>
        <p:spPr bwMode="auto">
          <a:xfrm>
            <a:off x="7467600" y="3200400"/>
            <a:ext cx="1814170" cy="11878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51472851"/>
      </p:ext>
    </p:extLst>
  </p:cSld>
  <p:clrMapOvr>
    <a:masterClrMapping/>
  </p:clrMapOvr>
  <mc:AlternateContent xmlns:mc="http://schemas.openxmlformats.org/markup-compatibility/2006">
    <mc:Choice xmlns:p14="http://schemas.microsoft.com/office/powerpoint/2010/main" Requires="p14">
      <p:transition spd="slow" p14:dur="2000" advTm="5056"/>
    </mc:Choice>
    <mc:Fallback>
      <p:transition spd="slow" advTm="505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a:bodyPr>
          <a:lstStyle/>
          <a:p>
            <a:pPr marL="547688" indent="309563">
              <a:buNone/>
            </a:pPr>
            <a:r>
              <a:rPr lang="en-US" dirty="0" smtClean="0"/>
              <a:t>Administrative Line:	919-403-9425</a:t>
            </a:r>
          </a:p>
          <a:p>
            <a:pPr marL="547688" indent="309563">
              <a:buNone/>
            </a:pPr>
            <a:r>
              <a:rPr lang="en-US" dirty="0" smtClean="0"/>
              <a:t>Crisis Line:		919-403-6562</a:t>
            </a:r>
          </a:p>
          <a:p>
            <a:pPr marL="547688" indent="309563">
              <a:buNone/>
            </a:pPr>
            <a:r>
              <a:rPr lang="en-US" dirty="0" smtClean="0"/>
              <a:t>Spanish Line: 		919-519-3735</a:t>
            </a:r>
          </a:p>
          <a:p>
            <a:pPr>
              <a:buNone/>
            </a:pPr>
            <a:endParaRPr lang="en-US" dirty="0" smtClean="0">
              <a:hlinkClick r:id="rId2"/>
            </a:endParaRPr>
          </a:p>
          <a:p>
            <a:pPr algn="ctr">
              <a:lnSpc>
                <a:spcPct val="150000"/>
              </a:lnSpc>
              <a:buNone/>
            </a:pPr>
            <a:r>
              <a:rPr lang="en-US" dirty="0" smtClean="0">
                <a:solidFill>
                  <a:schemeClr val="tx1"/>
                </a:solidFill>
                <a:hlinkClick r:id="rId2"/>
              </a:rPr>
              <a:t>www.durhamcrisisresponse.org</a:t>
            </a:r>
            <a:r>
              <a:rPr lang="en-US" dirty="0" smtClean="0">
                <a:solidFill>
                  <a:schemeClr val="tx1"/>
                </a:solidFill>
              </a:rPr>
              <a:t> </a:t>
            </a:r>
          </a:p>
          <a:p>
            <a:pPr algn="ctr">
              <a:lnSpc>
                <a:spcPct val="150000"/>
              </a:lnSpc>
              <a:buNone/>
            </a:pPr>
            <a:r>
              <a:rPr lang="en-US" b="1" dirty="0" smtClean="0">
                <a:solidFill>
                  <a:schemeClr val="tx1"/>
                </a:solidFill>
              </a:rPr>
              <a:t> </a:t>
            </a:r>
            <a:r>
              <a:rPr lang="en-US" u="sng" dirty="0" smtClean="0">
                <a:solidFill>
                  <a:schemeClr val="tx1"/>
                </a:solidFill>
              </a:rPr>
              <a:t>http://www.facebook.com/dcrc206</a:t>
            </a:r>
            <a:endParaRPr lang="en-US" dirty="0" smtClean="0">
              <a:solidFill>
                <a:schemeClr val="tx1"/>
              </a:solidFill>
            </a:endParaRPr>
          </a:p>
          <a:p>
            <a:pPr algn="ctr">
              <a:lnSpc>
                <a:spcPct val="150000"/>
              </a:lnSpc>
              <a:buNone/>
            </a:pPr>
            <a:r>
              <a:rPr lang="en-US" u="sng" dirty="0" smtClean="0">
                <a:solidFill>
                  <a:schemeClr val="tx1"/>
                </a:solidFill>
              </a:rPr>
              <a:t>http://twitter.com/DCRC206</a:t>
            </a:r>
            <a:endParaRPr lang="en-US" dirty="0" smtClean="0">
              <a:solidFill>
                <a:schemeClr val="tx1"/>
              </a:solidFill>
            </a:endParaRPr>
          </a:p>
          <a:p>
            <a:pPr>
              <a:buNone/>
            </a:pPr>
            <a:endParaRPr lang="en-US" dirty="0"/>
          </a:p>
        </p:txBody>
      </p:sp>
    </p:spTree>
    <p:extLst>
      <p:ext uri="{BB962C8B-B14F-4D97-AF65-F5344CB8AC3E}">
        <p14:creationId xmlns:p14="http://schemas.microsoft.com/office/powerpoint/2010/main" val="1476566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5976" y="85966"/>
            <a:ext cx="4565904" cy="4037220"/>
          </a:xfrm>
        </p:spPr>
      </p:pic>
      <p:sp>
        <p:nvSpPr>
          <p:cNvPr id="5" name="Title 1"/>
          <p:cNvSpPr txBox="1">
            <a:spLocks/>
          </p:cNvSpPr>
          <p:nvPr/>
        </p:nvSpPr>
        <p:spPr>
          <a:xfrm>
            <a:off x="552335" y="4123186"/>
            <a:ext cx="10737980" cy="2663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000" b="1" dirty="0" smtClean="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hlinkClick r:id="rId4"/>
              </a:rPr>
              <a:t>CLICK HERE</a:t>
            </a:r>
            <a:endParaRPr lang="en-US" sz="9000" b="1" dirty="0" smtClean="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gn="ctr"/>
            <a:r>
              <a:rPr lang="en-US" sz="9000" b="1" dirty="0" smtClean="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 DONATE </a:t>
            </a:r>
            <a:r>
              <a:rPr lang="en-US" sz="9000" b="1"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NOW</a:t>
            </a:r>
          </a:p>
        </p:txBody>
      </p:sp>
    </p:spTree>
    <p:extLst>
      <p:ext uri="{BB962C8B-B14F-4D97-AF65-F5344CB8AC3E}">
        <p14:creationId xmlns:p14="http://schemas.microsoft.com/office/powerpoint/2010/main" val="336312136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6170" y="0"/>
            <a:ext cx="9144000" cy="3216535"/>
          </a:xfrm>
        </p:spPr>
        <p:txBody>
          <a:bodyPr>
            <a:noAutofit/>
          </a:bodyPr>
          <a:lstStyle/>
          <a:p>
            <a:r>
              <a:rPr lang="en-US" sz="9600" b="1" dirty="0" smtClean="0">
                <a:solidFill>
                  <a:srgbClr val="1496D0"/>
                </a:solidFill>
              </a:rPr>
              <a:t>Durham Crisis Response Center</a:t>
            </a:r>
            <a:endParaRPr lang="en-US" sz="9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548" y="3837755"/>
            <a:ext cx="2369243" cy="2250781"/>
          </a:xfrm>
          <a:prstGeom prst="rect">
            <a:avLst/>
          </a:prstGeom>
        </p:spPr>
      </p:pic>
    </p:spTree>
    <p:extLst>
      <p:ext uri="{BB962C8B-B14F-4D97-AF65-F5344CB8AC3E}">
        <p14:creationId xmlns:p14="http://schemas.microsoft.com/office/powerpoint/2010/main" val="2578950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8341" y="4648200"/>
            <a:ext cx="6400800" cy="1600200"/>
          </a:xfrm>
        </p:spPr>
        <p:txBody>
          <a:bodyPr>
            <a:normAutofit fontScale="92500" lnSpcReduction="10000"/>
          </a:bodyPr>
          <a:lstStyle/>
          <a:p>
            <a:r>
              <a:rPr lang="en-US" dirty="0" smtClean="0"/>
              <a:t>206 N. Dillard Street</a:t>
            </a:r>
          </a:p>
          <a:p>
            <a:r>
              <a:rPr lang="en-US" dirty="0" smtClean="0"/>
              <a:t>Durham, NC 27701</a:t>
            </a:r>
          </a:p>
          <a:p>
            <a:r>
              <a:rPr lang="en-US" dirty="0" smtClean="0"/>
              <a:t>919-403-94  </a:t>
            </a:r>
            <a:r>
              <a:rPr lang="en-US" sz="2300" dirty="0"/>
              <a:t>Administrative </a:t>
            </a:r>
          </a:p>
          <a:p>
            <a:r>
              <a:rPr lang="en-US" b="1" dirty="0" smtClean="0">
                <a:solidFill>
                  <a:schemeClr val="tx1"/>
                </a:solidFill>
              </a:rPr>
              <a:t>919-403-6562  Crisis Line</a:t>
            </a:r>
          </a:p>
          <a:p>
            <a:r>
              <a:rPr lang="en-US" b="1" dirty="0" smtClean="0">
                <a:solidFill>
                  <a:schemeClr val="tx1"/>
                </a:solidFill>
              </a:rPr>
              <a:t>919-519-3735 Spanish  Crisis Line</a:t>
            </a:r>
          </a:p>
          <a:p>
            <a:endParaRPr lang="en-US" sz="2300" dirty="0"/>
          </a:p>
        </p:txBody>
      </p:sp>
      <p:sp>
        <p:nvSpPr>
          <p:cNvPr id="2" name="Title 1"/>
          <p:cNvSpPr>
            <a:spLocks noGrp="1"/>
          </p:cNvSpPr>
          <p:nvPr>
            <p:ph type="ctrTitle"/>
          </p:nvPr>
        </p:nvSpPr>
        <p:spPr/>
        <p:txBody>
          <a:bodyPr/>
          <a:lstStyle/>
          <a:p>
            <a:r>
              <a:rPr lang="en-US" dirty="0" smtClean="0"/>
              <a:t>Durham Crisis Response Center</a:t>
            </a:r>
            <a:endParaRPr lang="en-US" dirty="0"/>
          </a:p>
        </p:txBody>
      </p:sp>
      <p:pic>
        <p:nvPicPr>
          <p:cNvPr id="4" name="Picture 5" descr="dcrc logo"/>
          <p:cNvPicPr>
            <a:picLocks noChangeAspect="1" noChangeArrowheads="1"/>
          </p:cNvPicPr>
          <p:nvPr/>
        </p:nvPicPr>
        <p:blipFill>
          <a:blip r:embed="rId2" cstate="print"/>
          <a:srcRect/>
          <a:stretch>
            <a:fillRect/>
          </a:stretch>
        </p:blipFill>
        <p:spPr bwMode="auto">
          <a:xfrm>
            <a:off x="4876800" y="989857"/>
            <a:ext cx="1981200" cy="1983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9225280" y="3429001"/>
            <a:ext cx="990600" cy="1384995"/>
          </a:xfrm>
          <a:prstGeom prst="rect">
            <a:avLst/>
          </a:prstGeom>
          <a:noFill/>
        </p:spPr>
        <p:txBody>
          <a:bodyPr wrap="square" rtlCol="0">
            <a:spAutoFit/>
          </a:bodyPr>
          <a:lstStyle/>
          <a:p>
            <a:pPr algn="ctr"/>
            <a:r>
              <a:rPr lang="en-US" sz="1400" dirty="0">
                <a:solidFill>
                  <a:prstClr val="black"/>
                </a:solidFill>
                <a:latin typeface="Calibri" panose="020F0502020204030204" pitchFamily="34" charset="0"/>
              </a:rPr>
              <a:t>Services for victims of domestic &amp; sexual violence</a:t>
            </a:r>
          </a:p>
        </p:txBody>
      </p:sp>
    </p:spTree>
    <p:extLst>
      <p:ext uri="{BB962C8B-B14F-4D97-AF65-F5344CB8AC3E}">
        <p14:creationId xmlns:p14="http://schemas.microsoft.com/office/powerpoint/2010/main" val="24080417"/>
      </p:ext>
    </p:extLst>
  </p:cSld>
  <p:clrMapOvr>
    <a:masterClrMapping/>
  </p:clrMapOvr>
  <mc:AlternateContent xmlns:mc="http://schemas.openxmlformats.org/markup-compatibility/2006">
    <mc:Choice xmlns:p14="http://schemas.microsoft.com/office/powerpoint/2010/main" Requires="p14">
      <p:transition spd="slow" p14:dur="2000" advTm="6352"/>
    </mc:Choice>
    <mc:Fallback>
      <p:transition spd="slow" advTm="635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a:t>
            </a:r>
            <a:endParaRPr lang="en-US" dirty="0"/>
          </a:p>
        </p:txBody>
      </p:sp>
      <p:sp>
        <p:nvSpPr>
          <p:cNvPr id="3" name="Content Placeholder 2"/>
          <p:cNvSpPr>
            <a:spLocks noGrp="1"/>
          </p:cNvSpPr>
          <p:nvPr>
            <p:ph idx="1"/>
          </p:nvPr>
        </p:nvSpPr>
        <p:spPr/>
        <p:txBody>
          <a:bodyPr>
            <a:normAutofit/>
          </a:bodyPr>
          <a:lstStyle/>
          <a:p>
            <a:pPr algn="ctr">
              <a:lnSpc>
                <a:spcPct val="150000"/>
              </a:lnSpc>
              <a:buNone/>
            </a:pPr>
            <a:r>
              <a:rPr lang="en-US" sz="4400" dirty="0"/>
              <a:t>To eradicate domestic and sexual violence in our community.</a:t>
            </a:r>
          </a:p>
        </p:txBody>
      </p:sp>
    </p:spTree>
    <p:extLst>
      <p:ext uri="{BB962C8B-B14F-4D97-AF65-F5344CB8AC3E}">
        <p14:creationId xmlns:p14="http://schemas.microsoft.com/office/powerpoint/2010/main" val="741410814"/>
      </p:ext>
    </p:extLst>
  </p:cSld>
  <p:clrMapOvr>
    <a:masterClrMapping/>
  </p:clrMapOvr>
  <mc:AlternateContent xmlns:mc="http://schemas.openxmlformats.org/markup-compatibility/2006">
    <mc:Choice xmlns:p14="http://schemas.microsoft.com/office/powerpoint/2010/main" Requires="p14">
      <p:transition spd="slow" p14:dur="2000" advTm="5779"/>
    </mc:Choice>
    <mc:Fallback>
      <p:transition spd="slow" advTm="577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OUR Mission</a:t>
            </a:r>
            <a:endParaRPr lang="en-US" dirty="0">
              <a:effectLst/>
            </a:endParaRPr>
          </a:p>
        </p:txBody>
      </p:sp>
      <p:sp>
        <p:nvSpPr>
          <p:cNvPr id="3" name="Content Placeholder 2"/>
          <p:cNvSpPr>
            <a:spLocks noGrp="1"/>
          </p:cNvSpPr>
          <p:nvPr>
            <p:ph idx="1"/>
          </p:nvPr>
        </p:nvSpPr>
        <p:spPr/>
        <p:txBody>
          <a:bodyPr>
            <a:normAutofit/>
          </a:bodyPr>
          <a:lstStyle/>
          <a:p>
            <a:pPr algn="ctr">
              <a:buNone/>
            </a:pPr>
            <a:r>
              <a:rPr lang="en-US" sz="4400" dirty="0"/>
              <a:t>To work with the community to end domestic and sexual violence through </a:t>
            </a:r>
            <a:r>
              <a:rPr lang="en-US" sz="4400" i="1" dirty="0"/>
              <a:t>advocacy</a:t>
            </a:r>
            <a:r>
              <a:rPr lang="en-US" sz="4400" dirty="0"/>
              <a:t>, </a:t>
            </a:r>
            <a:r>
              <a:rPr lang="en-US" sz="4400" i="1" dirty="0"/>
              <a:t>support</a:t>
            </a:r>
            <a:r>
              <a:rPr lang="en-US" sz="4400" dirty="0"/>
              <a:t>, </a:t>
            </a:r>
            <a:r>
              <a:rPr lang="en-US" sz="4400" i="1" dirty="0"/>
              <a:t>education</a:t>
            </a:r>
            <a:r>
              <a:rPr lang="en-US" sz="4400" dirty="0"/>
              <a:t> and </a:t>
            </a:r>
            <a:r>
              <a:rPr lang="en-US" sz="4400" i="1" dirty="0"/>
              <a:t>prevention</a:t>
            </a:r>
          </a:p>
        </p:txBody>
      </p:sp>
    </p:spTree>
    <p:extLst>
      <p:ext uri="{BB962C8B-B14F-4D97-AF65-F5344CB8AC3E}">
        <p14:creationId xmlns:p14="http://schemas.microsoft.com/office/powerpoint/2010/main" val="308900524"/>
      </p:ext>
    </p:extLst>
  </p:cSld>
  <p:clrMapOvr>
    <a:masterClrMapping/>
  </p:clrMapOvr>
  <mc:AlternateContent xmlns:mc="http://schemas.openxmlformats.org/markup-compatibility/2006">
    <mc:Choice xmlns:p14="http://schemas.microsoft.com/office/powerpoint/2010/main" Requires="p14">
      <p:transition spd="slow" p14:dur="2000" advTm="8209"/>
    </mc:Choice>
    <mc:Fallback>
      <p:transition spd="slow" advTm="820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Durham Crisis Response Center </a:t>
            </a:r>
            <a:br>
              <a:rPr lang="en-US" sz="3600" b="1" dirty="0"/>
            </a:br>
            <a:r>
              <a:rPr lang="en-US" sz="3600" dirty="0"/>
              <a:t>(DCRC) </a:t>
            </a:r>
            <a:endParaRPr lang="en-US" dirty="0"/>
          </a:p>
        </p:txBody>
      </p:sp>
      <p:sp>
        <p:nvSpPr>
          <p:cNvPr id="3" name="Content Placeholder 2"/>
          <p:cNvSpPr>
            <a:spLocks noGrp="1"/>
          </p:cNvSpPr>
          <p:nvPr>
            <p:ph idx="1"/>
          </p:nvPr>
        </p:nvSpPr>
        <p:spPr/>
        <p:txBody>
          <a:bodyPr>
            <a:normAutofit/>
          </a:bodyPr>
          <a:lstStyle/>
          <a:p>
            <a:pPr algn="ctr">
              <a:lnSpc>
                <a:spcPct val="150000"/>
              </a:lnSpc>
              <a:buNone/>
            </a:pPr>
            <a:r>
              <a:rPr lang="en-US" sz="3200" dirty="0"/>
              <a:t>is the only agency in Durham County whose sole mission is to  provide comprehensive domestic and sexual violence crisis intervention and supportive services.</a:t>
            </a:r>
          </a:p>
        </p:txBody>
      </p:sp>
    </p:spTree>
    <p:extLst>
      <p:ext uri="{BB962C8B-B14F-4D97-AF65-F5344CB8AC3E}">
        <p14:creationId xmlns:p14="http://schemas.microsoft.com/office/powerpoint/2010/main" val="2493287062"/>
      </p:ext>
    </p:extLst>
  </p:cSld>
  <p:clrMapOvr>
    <a:masterClrMapping/>
  </p:clrMapOvr>
  <mc:AlternateContent xmlns:mc="http://schemas.openxmlformats.org/markup-compatibility/2006">
    <mc:Choice xmlns:p14="http://schemas.microsoft.com/office/powerpoint/2010/main" Requires="p14">
      <p:transition spd="slow" p14:dur="2000" advTm="7298"/>
    </mc:Choice>
    <mc:Fallback>
      <p:transition spd="slow" advTm="729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Content Placeholder 2"/>
          <p:cNvSpPr>
            <a:spLocks noGrp="1"/>
          </p:cNvSpPr>
          <p:nvPr>
            <p:ph sz="half" idx="1"/>
          </p:nvPr>
        </p:nvSpPr>
        <p:spPr>
          <a:xfrm>
            <a:off x="1905000" y="1676400"/>
            <a:ext cx="4038600" cy="4407408"/>
          </a:xfrm>
        </p:spPr>
        <p:txBody>
          <a:bodyPr>
            <a:normAutofit/>
          </a:bodyPr>
          <a:lstStyle/>
          <a:p>
            <a:pPr lvl="1"/>
            <a:r>
              <a:rPr lang="en-US" dirty="0" smtClean="0">
                <a:solidFill>
                  <a:schemeClr val="tx1"/>
                </a:solidFill>
              </a:rPr>
              <a:t>24-hour crisis line</a:t>
            </a:r>
          </a:p>
          <a:p>
            <a:pPr lvl="1"/>
            <a:r>
              <a:rPr lang="en-US" dirty="0" smtClean="0">
                <a:solidFill>
                  <a:schemeClr val="tx1"/>
                </a:solidFill>
              </a:rPr>
              <a:t>Emergency Shelter</a:t>
            </a:r>
          </a:p>
          <a:p>
            <a:pPr lvl="1"/>
            <a:r>
              <a:rPr lang="en-US" dirty="0" smtClean="0">
                <a:solidFill>
                  <a:schemeClr val="tx1"/>
                </a:solidFill>
              </a:rPr>
              <a:t>Transitional Housing</a:t>
            </a:r>
          </a:p>
          <a:p>
            <a:pPr lvl="1"/>
            <a:r>
              <a:rPr lang="en-US" dirty="0" smtClean="0">
                <a:solidFill>
                  <a:schemeClr val="tx1"/>
                </a:solidFill>
              </a:rPr>
              <a:t>Hospital Response</a:t>
            </a:r>
          </a:p>
          <a:p>
            <a:pPr lvl="1"/>
            <a:r>
              <a:rPr lang="en-US" dirty="0" smtClean="0">
                <a:solidFill>
                  <a:schemeClr val="tx1"/>
                </a:solidFill>
              </a:rPr>
              <a:t>Sexual Assault Services</a:t>
            </a:r>
          </a:p>
        </p:txBody>
      </p:sp>
      <p:sp>
        <p:nvSpPr>
          <p:cNvPr id="5" name="Content Placeholder 4"/>
          <p:cNvSpPr>
            <a:spLocks noGrp="1"/>
          </p:cNvSpPr>
          <p:nvPr>
            <p:ph sz="half" idx="2"/>
          </p:nvPr>
        </p:nvSpPr>
        <p:spPr/>
        <p:txBody>
          <a:bodyPr>
            <a:normAutofit/>
          </a:bodyPr>
          <a:lstStyle/>
          <a:p>
            <a:pPr lvl="1"/>
            <a:r>
              <a:rPr lang="en-US" dirty="0">
                <a:solidFill>
                  <a:schemeClr val="tx1"/>
                </a:solidFill>
              </a:rPr>
              <a:t>Legal Advocacy</a:t>
            </a:r>
          </a:p>
          <a:p>
            <a:pPr lvl="1"/>
            <a:r>
              <a:rPr lang="en-US" dirty="0">
                <a:solidFill>
                  <a:schemeClr val="tx1"/>
                </a:solidFill>
              </a:rPr>
              <a:t>Support Groups</a:t>
            </a:r>
          </a:p>
          <a:p>
            <a:pPr lvl="1"/>
            <a:r>
              <a:rPr lang="en-US" dirty="0">
                <a:solidFill>
                  <a:schemeClr val="tx1"/>
                </a:solidFill>
              </a:rPr>
              <a:t>Individual Counseling</a:t>
            </a:r>
          </a:p>
          <a:p>
            <a:pPr lvl="1"/>
            <a:r>
              <a:rPr lang="en-US" dirty="0">
                <a:solidFill>
                  <a:schemeClr val="tx1"/>
                </a:solidFill>
              </a:rPr>
              <a:t>Safety Programming</a:t>
            </a:r>
          </a:p>
          <a:p>
            <a:pPr lvl="1"/>
            <a:r>
              <a:rPr lang="en-US" dirty="0">
                <a:solidFill>
                  <a:schemeClr val="tx1"/>
                </a:solidFill>
              </a:rPr>
              <a:t>Community Outreach &amp; Education/Awareness</a:t>
            </a:r>
          </a:p>
          <a:p>
            <a:pPr lvl="1"/>
            <a:r>
              <a:rPr lang="en-US" dirty="0">
                <a:solidFill>
                  <a:schemeClr val="tx1"/>
                </a:solidFill>
              </a:rPr>
              <a:t>Rape Prevention Education</a:t>
            </a:r>
          </a:p>
          <a:p>
            <a:endParaRPr lang="en-US" dirty="0"/>
          </a:p>
        </p:txBody>
      </p:sp>
      <p:pic>
        <p:nvPicPr>
          <p:cNvPr id="4" name="Picture 4" descr="Hands"/>
          <p:cNvPicPr>
            <a:picLocks noChangeAspect="1" noChangeArrowheads="1"/>
          </p:cNvPicPr>
          <p:nvPr/>
        </p:nvPicPr>
        <p:blipFill>
          <a:blip r:embed="rId2" cstate="print">
            <a:grayscl/>
          </a:blip>
          <a:srcRect/>
          <a:stretch>
            <a:fillRect/>
          </a:stretch>
        </p:blipFill>
        <p:spPr bwMode="auto">
          <a:xfrm>
            <a:off x="1981200" y="4075331"/>
            <a:ext cx="274320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4572000" y="5809565"/>
            <a:ext cx="4419600" cy="369332"/>
          </a:xfrm>
          <a:prstGeom prst="rect">
            <a:avLst/>
          </a:prstGeom>
          <a:noFill/>
        </p:spPr>
        <p:txBody>
          <a:bodyPr wrap="square" rtlCol="0">
            <a:spAutoFit/>
          </a:bodyPr>
          <a:lstStyle/>
          <a:p>
            <a:r>
              <a:rPr lang="en-US" dirty="0">
                <a:solidFill>
                  <a:prstClr val="black"/>
                </a:solidFill>
              </a:rPr>
              <a:t>All services are </a:t>
            </a:r>
            <a:r>
              <a:rPr lang="en-US" u="sng" dirty="0">
                <a:solidFill>
                  <a:prstClr val="black"/>
                </a:solidFill>
              </a:rPr>
              <a:t>free </a:t>
            </a:r>
            <a:r>
              <a:rPr lang="en-US" dirty="0">
                <a:solidFill>
                  <a:prstClr val="black"/>
                </a:solidFill>
              </a:rPr>
              <a:t>and </a:t>
            </a:r>
            <a:r>
              <a:rPr lang="en-US" u="sng" dirty="0">
                <a:solidFill>
                  <a:prstClr val="black"/>
                </a:solidFill>
              </a:rPr>
              <a:t>confidential</a:t>
            </a:r>
          </a:p>
        </p:txBody>
      </p:sp>
    </p:spTree>
    <p:extLst>
      <p:ext uri="{BB962C8B-B14F-4D97-AF65-F5344CB8AC3E}">
        <p14:creationId xmlns:p14="http://schemas.microsoft.com/office/powerpoint/2010/main" val="1974351407"/>
      </p:ext>
    </p:extLst>
  </p:cSld>
  <p:clrMapOvr>
    <a:masterClrMapping/>
  </p:clrMapOvr>
  <mc:AlternateContent xmlns:mc="http://schemas.openxmlformats.org/markup-compatibility/2006">
    <mc:Choice xmlns:p14="http://schemas.microsoft.com/office/powerpoint/2010/main" Requires="p14">
      <p:transition spd="slow" p14:dur="2000" advTm="7510"/>
    </mc:Choice>
    <mc:Fallback>
      <p:transition spd="slow" advTm="751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24-hour Crisis Line </a:t>
            </a:r>
            <a:endParaRPr lang="en-US" dirty="0"/>
          </a:p>
        </p:txBody>
      </p:sp>
      <p:sp>
        <p:nvSpPr>
          <p:cNvPr id="3" name="Content Placeholder 2"/>
          <p:cNvSpPr>
            <a:spLocks noGrp="1"/>
          </p:cNvSpPr>
          <p:nvPr>
            <p:ph idx="1"/>
          </p:nvPr>
        </p:nvSpPr>
        <p:spPr/>
        <p:txBody>
          <a:bodyPr/>
          <a:lstStyle/>
          <a:p>
            <a:pPr>
              <a:lnSpc>
                <a:spcPct val="150000"/>
              </a:lnSpc>
              <a:buNone/>
            </a:pPr>
            <a:r>
              <a:rPr lang="en-US" dirty="0" smtClean="0">
                <a:solidFill>
                  <a:schemeClr val="tx1"/>
                </a:solidFill>
              </a:rPr>
              <a:t>The crisis line services as the “gateway” to all services offered by DCRC.</a:t>
            </a:r>
          </a:p>
          <a:p>
            <a:pPr lvl="1">
              <a:lnSpc>
                <a:spcPct val="150000"/>
              </a:lnSpc>
            </a:pPr>
            <a:r>
              <a:rPr lang="en-US" dirty="0" smtClean="0">
                <a:solidFill>
                  <a:schemeClr val="tx1"/>
                </a:solidFill>
              </a:rPr>
              <a:t>Calls are confidential</a:t>
            </a:r>
          </a:p>
          <a:p>
            <a:pPr lvl="1">
              <a:lnSpc>
                <a:spcPct val="150000"/>
              </a:lnSpc>
            </a:pPr>
            <a:r>
              <a:rPr lang="en-US" dirty="0" smtClean="0">
                <a:solidFill>
                  <a:schemeClr val="tx1"/>
                </a:solidFill>
              </a:rPr>
              <a:t>In 2014, we received approximately 3,200 crisis calls</a:t>
            </a:r>
          </a:p>
          <a:p>
            <a:pPr lvl="2">
              <a:lnSpc>
                <a:spcPct val="150000"/>
              </a:lnSpc>
            </a:pPr>
            <a:r>
              <a:rPr lang="en-US" dirty="0" smtClean="0">
                <a:solidFill>
                  <a:schemeClr val="tx1"/>
                </a:solidFill>
              </a:rPr>
              <a:t>Responded to 68 hospital calls</a:t>
            </a:r>
          </a:p>
          <a:p>
            <a:pPr lvl="2">
              <a:lnSpc>
                <a:spcPct val="150000"/>
              </a:lnSpc>
            </a:pPr>
            <a:r>
              <a:rPr lang="en-US" dirty="0" smtClean="0">
                <a:solidFill>
                  <a:schemeClr val="tx1"/>
                </a:solidFill>
              </a:rPr>
              <a:t>13,816 crisis line volunteer hours</a:t>
            </a:r>
          </a:p>
          <a:p>
            <a:pPr lvl="1">
              <a:lnSpc>
                <a:spcPct val="150000"/>
              </a:lnSpc>
            </a:pPr>
            <a:r>
              <a:rPr lang="en-US" dirty="0" smtClean="0">
                <a:solidFill>
                  <a:schemeClr val="tx1"/>
                </a:solidFill>
              </a:rPr>
              <a:t>Have a dedicated Spanish Crisis Line</a:t>
            </a:r>
          </a:p>
          <a:p>
            <a:pPr lvl="1">
              <a:lnSpc>
                <a:spcPct val="150000"/>
              </a:lnSpc>
            </a:pPr>
            <a:r>
              <a:rPr lang="en-US" dirty="0" smtClean="0">
                <a:solidFill>
                  <a:schemeClr val="tx1"/>
                </a:solidFill>
              </a:rPr>
              <a:t>TTY line is available to those with a hearing disability</a:t>
            </a:r>
          </a:p>
          <a:p>
            <a:pPr marL="411480" lvl="1" indent="0">
              <a:lnSpc>
                <a:spcPct val="150000"/>
              </a:lnSpc>
              <a:buNone/>
            </a:pPr>
            <a:endParaRPr lang="en-US" dirty="0">
              <a:solidFill>
                <a:schemeClr val="tx1"/>
              </a:solidFill>
            </a:endParaRPr>
          </a:p>
        </p:txBody>
      </p:sp>
      <p:pic>
        <p:nvPicPr>
          <p:cNvPr id="4" name="Picture 4" descr="C:\Users\abelle\AppData\Local\Microsoft\Windows\Temporary Internet Files\Content.IE5\GQU7MY4U\MP900202136[1].jpg"/>
          <p:cNvPicPr>
            <a:picLocks noChangeAspect="1" noChangeArrowheads="1"/>
          </p:cNvPicPr>
          <p:nvPr/>
        </p:nvPicPr>
        <p:blipFill>
          <a:blip r:embed="rId2"/>
          <a:srcRect/>
          <a:stretch>
            <a:fillRect/>
          </a:stretch>
        </p:blipFill>
        <p:spPr bwMode="auto">
          <a:xfrm>
            <a:off x="8915400" y="2438400"/>
            <a:ext cx="1482194" cy="1219200"/>
          </a:xfrm>
          <a:prstGeom prst="rect">
            <a:avLst/>
          </a:prstGeom>
          <a:ln>
            <a:noFill/>
          </a:ln>
          <a:effectLst>
            <a:softEdge rad="112500"/>
          </a:effectLst>
        </p:spPr>
      </p:pic>
    </p:spTree>
    <p:extLst>
      <p:ext uri="{BB962C8B-B14F-4D97-AF65-F5344CB8AC3E}">
        <p14:creationId xmlns:p14="http://schemas.microsoft.com/office/powerpoint/2010/main" val="2142446802"/>
      </p:ext>
    </p:extLst>
  </p:cSld>
  <p:clrMapOvr>
    <a:masterClrMapping/>
  </p:clrMapOvr>
  <mc:AlternateContent xmlns:mc="http://schemas.openxmlformats.org/markup-compatibility/2006">
    <mc:Choice xmlns:p14="http://schemas.microsoft.com/office/powerpoint/2010/main" Requires="p14">
      <p:transition spd="slow" p14:dur="2000" advTm="11502"/>
    </mc:Choice>
    <mc:Fallback>
      <p:transition spd="slow" advTm="11502"/>
    </mc:Fallback>
  </mc:AlternateContent>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thecary">
  <a:themeElements>
    <a:clrScheme name="Custom 3">
      <a:dk1>
        <a:sysClr val="windowText" lastClr="000000"/>
      </a:dk1>
      <a:lt1>
        <a:sysClr val="window" lastClr="FFFFFF"/>
      </a:lt1>
      <a:dk2>
        <a:srgbClr val="7030A0"/>
      </a:dk2>
      <a:lt2>
        <a:srgbClr val="F4E7ED"/>
      </a:lt2>
      <a:accent1>
        <a:srgbClr val="874296"/>
      </a:accent1>
      <a:accent2>
        <a:srgbClr val="AC66BB"/>
      </a:accent2>
      <a:accent3>
        <a:srgbClr val="176473"/>
      </a:accent3>
      <a:accent4>
        <a:srgbClr val="F9B639"/>
      </a:accent4>
      <a:accent5>
        <a:srgbClr val="CF6DA4"/>
      </a:accent5>
      <a:accent6>
        <a:srgbClr val="FA8D3D"/>
      </a:accent6>
      <a:hlink>
        <a:srgbClr val="FFDE66"/>
      </a:hlink>
      <a:folHlink>
        <a:srgbClr val="0070C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921</Words>
  <Application>Microsoft Office PowerPoint</Application>
  <PresentationFormat>Widescreen</PresentationFormat>
  <Paragraphs>152</Paragraphs>
  <Slides>22</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Aharoni</vt:lpstr>
      <vt:lpstr>Algerian</vt:lpstr>
      <vt:lpstr>Arial</vt:lpstr>
      <vt:lpstr>Calibri</vt:lpstr>
      <vt:lpstr>Calibri Light</vt:lpstr>
      <vt:lpstr>Century Gothic</vt:lpstr>
      <vt:lpstr>Times New Roman</vt:lpstr>
      <vt:lpstr>Wingdings</vt:lpstr>
      <vt:lpstr>1_Office Theme</vt:lpstr>
      <vt:lpstr>2_Office Theme</vt:lpstr>
      <vt:lpstr>Office Theme</vt:lpstr>
      <vt:lpstr>Apothecary</vt:lpstr>
      <vt:lpstr>PowerPoint Presentation</vt:lpstr>
      <vt:lpstr>2015 Durham County Cares Recipient Organizations</vt:lpstr>
      <vt:lpstr>Durham Crisis Response Center</vt:lpstr>
      <vt:lpstr>Durham Crisis Response Center</vt:lpstr>
      <vt:lpstr>Our vision</vt:lpstr>
      <vt:lpstr>OUR Mission</vt:lpstr>
      <vt:lpstr>Durham Crisis Response Center  (DCRC) </vt:lpstr>
      <vt:lpstr>Programs &amp; Services</vt:lpstr>
      <vt:lpstr>24-hour Crisis Line </vt:lpstr>
      <vt:lpstr> Emergency Shelter</vt:lpstr>
      <vt:lpstr>Transitional Housing</vt:lpstr>
      <vt:lpstr>Non-Residential Services</vt:lpstr>
      <vt:lpstr>Sexual Assault Services</vt:lpstr>
      <vt:lpstr>Support Groups &amp; Individual Counseling</vt:lpstr>
      <vt:lpstr>Safety Programs</vt:lpstr>
      <vt:lpstr>Community  Outreach &amp; Education</vt:lpstr>
      <vt:lpstr>Rape Prevention Education</vt:lpstr>
      <vt:lpstr> </vt:lpstr>
      <vt:lpstr>Volunteer Opportunities</vt:lpstr>
      <vt:lpstr>More Volunteer Opportunities</vt:lpstr>
      <vt:lpstr>Contact Information</vt:lpstr>
      <vt:lpstr>PowerPoint Presentation</vt:lpstr>
    </vt:vector>
  </TitlesOfParts>
  <Company>Durham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Bullock, Nina</dc:creator>
  <cp:lastModifiedBy>Bullock, Nina</cp:lastModifiedBy>
  <cp:revision>7</cp:revision>
  <dcterms:created xsi:type="dcterms:W3CDTF">2015-09-22T19:09:26Z</dcterms:created>
  <dcterms:modified xsi:type="dcterms:W3CDTF">2015-09-22T19:42:22Z</dcterms:modified>
</cp:coreProperties>
</file>