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notesMasterIdLst>
    <p:notesMasterId r:id="rId23"/>
  </p:notesMasterIdLst>
  <p:sldIdLst>
    <p:sldId id="257" r:id="rId5"/>
    <p:sldId id="258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327F3-15FB-463D-A588-624935B8743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ADBB9-DF04-4678-840E-0038500F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9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AC21-102A-4452-B8AF-7288A4FB2DC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44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74346F7-9EFE-4FE9-A0AF-3EE1C80878A8}" type="slidenum">
              <a:rPr lang="en-US" altLang="en-US" sz="1200" smtClean="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2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 lIns="92885" tIns="46442" rIns="92885" bIns="46442"/>
          <a:lstStyle/>
          <a:p>
            <a:pPr eaLnBrk="1" hangingPunct="1"/>
            <a:r>
              <a:rPr lang="en-US" altLang="en-US" smtClean="0"/>
              <a:t>Medicare Part A and B do not cover many services associated with Medical Care as detailed above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Secondary Insurance and other products like Medicare  Part C and D may cover some of these services</a:t>
            </a:r>
          </a:p>
        </p:txBody>
      </p:sp>
    </p:spTree>
    <p:extLst>
      <p:ext uri="{BB962C8B-B14F-4D97-AF65-F5344CB8AC3E}">
        <p14:creationId xmlns:p14="http://schemas.microsoft.com/office/powerpoint/2010/main" val="1643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100" smtClean="0">
                <a:solidFill>
                  <a:srgbClr val="000000"/>
                </a:solidFill>
              </a:rPr>
              <a:t>Gina Upchurch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FA47855D-3B4F-4B31-99A6-4DED13E66391}" type="slidenum">
              <a:rPr lang="en-US" altLang="en-US" sz="1100">
                <a:solidFill>
                  <a:srgbClr val="000000"/>
                </a:solidFill>
              </a:rPr>
              <a:pPr/>
              <a:t>13</a:t>
            </a:fld>
            <a:endParaRPr lang="en-US" altLang="en-US" sz="1100">
              <a:solidFill>
                <a:srgbClr val="000000"/>
              </a:solidFill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696913"/>
            <a:ext cx="6189662" cy="3482975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94213"/>
            <a:ext cx="5029200" cy="418465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7344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E16FB7C6-FA73-4D12-A6CC-AE79A2121BAE}" type="slidenum">
              <a:rPr lang="en-US" altLang="en-US" sz="1200">
                <a:solidFill>
                  <a:srgbClr val="000000"/>
                </a:solidFill>
              </a:rPr>
              <a:pPr/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20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 noChangeArrowheads="1"/>
          </p:cNvSpPr>
          <p:nvPr/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smtClean="0">
                <a:solidFill>
                  <a:srgbClr val="000000"/>
                </a:solidFill>
              </a:rPr>
              <a:t>Gina Upchurch</a:t>
            </a: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404AC75D-9739-43CC-93AE-AD89A9C8F20A}" type="slidenum">
              <a:rPr lang="en-US" altLang="en-US" sz="1200" smtClean="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163" y="290513"/>
            <a:ext cx="6197600" cy="3486150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4613"/>
            <a:ext cx="6324600" cy="5200650"/>
          </a:xfrm>
          <a:noFill/>
        </p:spPr>
        <p:txBody>
          <a:bodyPr/>
          <a:lstStyle/>
          <a:p>
            <a:pPr marL="228600" indent="-22860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0410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F5F59E7C-38BF-4C55-9A66-12C3B61CAC4A}" type="slidenum">
              <a:rPr lang="en-US" altLang="en-US" sz="1200">
                <a:solidFill>
                  <a:srgbClr val="000000"/>
                </a:solidFill>
              </a:rPr>
              <a:pPr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25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1788" y="696913"/>
            <a:ext cx="6197600" cy="34861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265613"/>
            <a:ext cx="6172200" cy="441166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0119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AC21-102A-4452-B8AF-7288A4FB2DC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9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AC21-102A-4452-B8AF-7288A4FB2DC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5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 noChangeArrowheads="1"/>
          </p:cNvSpPr>
          <p:nvPr/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smtClean="0">
                <a:solidFill>
                  <a:srgbClr val="000000"/>
                </a:solidFill>
              </a:rPr>
              <a:t>Gina Upchurch</a:t>
            </a: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7BB7B5A0-978C-469B-9065-7FB5FC8BB8BF}" type="slidenum">
              <a:rPr lang="en-US" altLang="en-US" sz="1200" smtClean="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5236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 txBox="1">
            <a:spLocks noGrp="1" noChangeArrowheads="1"/>
          </p:cNvSpPr>
          <p:nvPr/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smtClean="0">
                <a:solidFill>
                  <a:srgbClr val="000000"/>
                </a:solidFill>
              </a:rPr>
              <a:t>Gina Upchurch</a:t>
            </a: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C6ED44A3-01DC-476E-B4CC-655F32991D36}" type="slidenum">
              <a:rPr lang="en-US" altLang="en-US" sz="1200" smtClean="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259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70F4B2C3-B574-4430-BE1C-768C966B3111}" type="slidenum">
              <a:rPr lang="en-US" altLang="en-US" sz="1200">
                <a:solidFill>
                  <a:srgbClr val="000000"/>
                </a:solidFill>
              </a:rPr>
              <a:pPr/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4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95732D5E-E64A-4E2E-A6B4-07315FBCE0F7}" type="slidenum">
              <a:rPr lang="en-US" altLang="en-US" sz="1200">
                <a:solidFill>
                  <a:srgbClr val="000000"/>
                </a:solidFill>
              </a:rPr>
              <a:pPr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83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>
                <a:solidFill>
                  <a:srgbClr val="000000"/>
                </a:solidFill>
              </a:rPr>
              <a:t>Gina Upchurch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77385680-73E7-4AF7-B215-1348251215E8}" type="slidenum">
              <a:rPr lang="en-US" altLang="en-US" sz="1200">
                <a:solidFill>
                  <a:srgbClr val="000000"/>
                </a:solidFill>
              </a:rPr>
              <a:pPr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937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>
                <a:solidFill>
                  <a:srgbClr val="000000"/>
                </a:solidFill>
              </a:rPr>
              <a:t>Gina Upchurch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3DE387AB-A178-437D-A718-DEED54365F34}" type="slidenum">
              <a:rPr lang="en-US" altLang="en-US" sz="1200">
                <a:solidFill>
                  <a:srgbClr val="000000"/>
                </a:solidFill>
              </a:rPr>
              <a:pPr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5870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>
                <a:solidFill>
                  <a:srgbClr val="000000"/>
                </a:solidFill>
              </a:rPr>
              <a:t>Gina Upchurch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anose="02020603050405020304" pitchFamily="18" charset="0"/>
              </a:defRPr>
            </a:lvl9pPr>
          </a:lstStyle>
          <a:p>
            <a:fld id="{7863335F-52F7-4BE9-9564-09273F9402C7}" type="slidenum">
              <a:rPr lang="en-US" altLang="en-US" sz="1200">
                <a:solidFill>
                  <a:srgbClr val="000000"/>
                </a:solidFill>
              </a:rPr>
              <a:pPr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0363" y="595313"/>
            <a:ext cx="6197600" cy="348615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113213"/>
            <a:ext cx="6553200" cy="4894262"/>
          </a:xfrm>
          <a:noFill/>
        </p:spPr>
        <p:txBody>
          <a:bodyPr/>
          <a:lstStyle/>
          <a:p>
            <a:endParaRPr lang="en-US" altLang="en-US" sz="1300" smtClean="0"/>
          </a:p>
        </p:txBody>
      </p:sp>
    </p:spTree>
    <p:extLst>
      <p:ext uri="{BB962C8B-B14F-4D97-AF65-F5344CB8AC3E}">
        <p14:creationId xmlns:p14="http://schemas.microsoft.com/office/powerpoint/2010/main" val="286558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6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85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9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42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06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15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25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74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9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79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55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4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74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32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81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47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6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6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69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4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9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54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16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181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040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577851" y="2697164"/>
            <a:ext cx="3937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4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18067" y="2700338"/>
            <a:ext cx="215900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4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12314767" y="2697164"/>
            <a:ext cx="4064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4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45585" y="2760663"/>
            <a:ext cx="1166918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4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27200" y="1524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7272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9784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504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7F792EDC-24F5-485F-A3CD-9469965EDC20}" type="slidenum">
              <a:rPr lang="en-US" altLang="en-US" smtClean="0"/>
              <a:pPr eaLnBrk="0" fontAlgn="base" hangingPunct="0">
                <a:spcAft>
                  <a:spcPct val="0"/>
                </a:spcAft>
              </a:pPr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161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9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8174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20447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8800" y="20447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256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43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6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470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1531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0477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773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239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000" y="419100"/>
            <a:ext cx="25908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5600" y="419100"/>
            <a:ext cx="75692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505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4191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25600" y="20447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908800" y="20447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908800" y="41783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3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4191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625600" y="2044700"/>
            <a:ext cx="103632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574314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4191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25600" y="20447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908800" y="2044700"/>
            <a:ext cx="50800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414278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4191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25600" y="2044700"/>
            <a:ext cx="103632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316232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4191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25600" y="20447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8800" y="20447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4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1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9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2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7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DE1D-57A4-418C-BBE7-0B58225FF8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DA59-3FCA-4555-BF1D-680E8EA104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4191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20447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8067" y="1912938"/>
            <a:ext cx="2540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4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05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durhamcountycares.org/#!employees/c1ghi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arthsharenc.org/" TargetMode="External"/><Relationship Id="rId3" Type="http://schemas.openxmlformats.org/officeDocument/2006/relationships/hyperlink" Target="http://www.johnavery.org/" TargetMode="External"/><Relationship Id="rId7" Type="http://schemas.openxmlformats.org/officeDocument/2006/relationships/hyperlink" Target="http://www.durhamcrisisresponse.org/" TargetMode="External"/><Relationship Id="rId2" Type="http://schemas.openxmlformats.org/officeDocument/2006/relationships/hyperlink" Target="http://www.durhamrescuemission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alvationarmycarolinas.org/durham/boys-and-girls-club/" TargetMode="External"/><Relationship Id="rId11" Type="http://schemas.openxmlformats.org/officeDocument/2006/relationships/hyperlink" Target="http://www.unitedwaytriangle.org/" TargetMode="External"/><Relationship Id="rId5" Type="http://schemas.openxmlformats.org/officeDocument/2006/relationships/hyperlink" Target="http://www.seniorpharmassist.org/" TargetMode="External"/><Relationship Id="rId10" Type="http://schemas.openxmlformats.org/officeDocument/2006/relationships/hyperlink" Target="http://www.dcslnc.org/" TargetMode="External"/><Relationship Id="rId4" Type="http://schemas.openxmlformats.org/officeDocument/2006/relationships/hyperlink" Target="http://www.exchangefamilycenter.org/" TargetMode="External"/><Relationship Id="rId9" Type="http://schemas.openxmlformats.org/officeDocument/2006/relationships/hyperlink" Target="http://www.toxicfreenc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382" y="357809"/>
            <a:ext cx="2914800" cy="2209112"/>
          </a:xfrm>
          <a:prstGeom prst="rect">
            <a:avLst/>
          </a:prstGeom>
          <a:effectLst/>
        </p:spPr>
      </p:pic>
      <p:sp>
        <p:nvSpPr>
          <p:cNvPr id="8" name="TextBox 7"/>
          <p:cNvSpPr txBox="1"/>
          <p:nvPr/>
        </p:nvSpPr>
        <p:spPr>
          <a:xfrm>
            <a:off x="747132" y="2743995"/>
            <a:ext cx="109504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2015 Durham County Cares Campaign</a:t>
            </a:r>
          </a:p>
          <a:p>
            <a:pPr algn="ctr"/>
            <a:r>
              <a:rPr lang="en-US" sz="44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Recipient Organization Presentations</a:t>
            </a:r>
          </a:p>
          <a:p>
            <a:pPr algn="ctr"/>
            <a:r>
              <a:rPr lang="en-US" sz="44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Thursday, September 17, 2015</a:t>
            </a:r>
            <a:endParaRPr lang="en-US" sz="440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5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7772400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/>
              <a:t>Federal Medical Programs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76400" y="914400"/>
            <a:ext cx="4495800" cy="4419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3500" dirty="0">
                <a:solidFill>
                  <a:srgbClr val="FFC000"/>
                </a:solidFill>
              </a:rPr>
              <a:t>Medicare</a:t>
            </a: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administered federally</a:t>
            </a:r>
          </a:p>
          <a:p>
            <a:pPr eaLnBrk="1" hangingPunct="1">
              <a:defRPr/>
            </a:pPr>
            <a:r>
              <a:rPr lang="en-US" dirty="0" smtClean="0"/>
              <a:t>persons 65+ or disabled, ESRD, ALS</a:t>
            </a:r>
          </a:p>
          <a:p>
            <a:pPr eaLnBrk="1" hangingPunct="1">
              <a:defRPr/>
            </a:pPr>
            <a:r>
              <a:rPr lang="en-US" dirty="0" smtClean="0"/>
              <a:t>Rx medications – mostly not included until 2006</a:t>
            </a:r>
          </a:p>
          <a:p>
            <a:pPr eaLnBrk="1" hangingPunct="1">
              <a:defRPr/>
            </a:pPr>
            <a:r>
              <a:rPr lang="en-US" dirty="0" smtClean="0"/>
              <a:t>Part A – hospital care and what follows</a:t>
            </a:r>
          </a:p>
          <a:p>
            <a:pPr eaLnBrk="1" hangingPunct="1">
              <a:defRPr/>
            </a:pPr>
            <a:r>
              <a:rPr lang="en-US" dirty="0" smtClean="0"/>
              <a:t>Part B – outpatient benefits, including physician visits – covers 80% of “allowable” </a:t>
            </a:r>
          </a:p>
        </p:txBody>
      </p:sp>
      <p:sp>
        <p:nvSpPr>
          <p:cNvPr id="5447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791200" y="990600"/>
            <a:ext cx="4876800" cy="5410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3500" dirty="0">
                <a:solidFill>
                  <a:srgbClr val="FFC000"/>
                </a:solidFill>
              </a:rPr>
              <a:t>Medicaid</a:t>
            </a:r>
          </a:p>
          <a:p>
            <a:pPr eaLnBrk="1" hangingPunct="1">
              <a:defRPr/>
            </a:pPr>
            <a:r>
              <a:rPr lang="en-US" dirty="0" smtClean="0"/>
              <a:t>administered by states; with federal matching funds</a:t>
            </a:r>
          </a:p>
          <a:p>
            <a:pPr eaLnBrk="1" hangingPunct="1">
              <a:defRPr/>
            </a:pPr>
            <a:r>
              <a:rPr lang="en-US" dirty="0" smtClean="0"/>
              <a:t>for the medically  impoverished who are deemed “categorically” eligible</a:t>
            </a:r>
          </a:p>
          <a:p>
            <a:pPr eaLnBrk="1" hangingPunct="1">
              <a:defRPr/>
            </a:pPr>
            <a:r>
              <a:rPr lang="en-US" dirty="0" smtClean="0"/>
              <a:t>Rx medications—included – with “duals” now receiving benefit via Medicare-approved plans</a:t>
            </a:r>
          </a:p>
          <a:p>
            <a:pPr eaLnBrk="1" hangingPunct="1">
              <a:defRPr/>
            </a:pPr>
            <a:r>
              <a:rPr lang="en-US" dirty="0" smtClean="0"/>
              <a:t>MAJOR expansion in some states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14401"/>
            <a:ext cx="8534400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073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30480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You can only be on one Medicare side</a:t>
            </a: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1828800" y="8382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912814"/>
            <a:ext cx="4267200" cy="4954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C000"/>
                </a:solidFill>
              </a:rPr>
              <a:t>Traditional Medicare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C000"/>
                </a:solidFill>
              </a:rPr>
              <a:t>Fee-for-Service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A – hospital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B – doctor &amp; outpt.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Coverage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employer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Medicaid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Purchase Medigap/Medicare supplement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D – drugs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0" y="914400"/>
            <a:ext cx="42672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C000"/>
                </a:solidFill>
              </a:rPr>
              <a:t>Medicare Advantage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C000"/>
                </a:solidFill>
              </a:rPr>
              <a:t>Managed Care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A &amp; B combined = Part C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Paid for differently with co-pays or co-insurance when you get care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include “extras”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include Part D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annual max OOP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C000"/>
                </a:solidFill>
              </a:rPr>
              <a:t>	</a:t>
            </a:r>
          </a:p>
        </p:txBody>
      </p:sp>
      <p:cxnSp>
        <p:nvCxnSpPr>
          <p:cNvPr id="10246" name="Straight Connector 2"/>
          <p:cNvCxnSpPr>
            <a:cxnSpLocks noChangeShapeType="1"/>
          </p:cNvCxnSpPr>
          <p:nvPr/>
        </p:nvCxnSpPr>
        <p:spPr bwMode="auto">
          <a:xfrm>
            <a:off x="6019800" y="1457326"/>
            <a:ext cx="0" cy="43338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2057400" y="5943601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*Some employers are offering private MA retiree options or help their retirees pay for commercial product.</a:t>
            </a:r>
          </a:p>
        </p:txBody>
      </p:sp>
    </p:spTree>
    <p:extLst>
      <p:ext uri="{BB962C8B-B14F-4D97-AF65-F5344CB8AC3E}">
        <p14:creationId xmlns:p14="http://schemas.microsoft.com/office/powerpoint/2010/main" val="1151355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19100"/>
            <a:ext cx="86868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dirty="0" smtClean="0"/>
              <a:t>What does Original Medicare not cover?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044700"/>
            <a:ext cx="8686800" cy="4508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Prescription medications</a:t>
            </a:r>
          </a:p>
          <a:p>
            <a:pPr eaLnBrk="1" hangingPunct="1">
              <a:defRPr/>
            </a:pPr>
            <a:r>
              <a:rPr lang="en-US" dirty="0" smtClean="0"/>
              <a:t>Routine dental care</a:t>
            </a:r>
          </a:p>
          <a:p>
            <a:pPr eaLnBrk="1" hangingPunct="1">
              <a:defRPr/>
            </a:pPr>
            <a:r>
              <a:rPr lang="en-US" dirty="0" smtClean="0"/>
              <a:t>Routine vision care and eyeglasses</a:t>
            </a:r>
          </a:p>
          <a:p>
            <a:pPr eaLnBrk="1" hangingPunct="1">
              <a:defRPr/>
            </a:pPr>
            <a:r>
              <a:rPr lang="en-US" dirty="0" smtClean="0"/>
              <a:t>Hearing aids</a:t>
            </a:r>
          </a:p>
          <a:p>
            <a:pPr eaLnBrk="1" hangingPunct="1">
              <a:defRPr/>
            </a:pPr>
            <a:r>
              <a:rPr lang="en-US" dirty="0" smtClean="0"/>
              <a:t>Foreign travel</a:t>
            </a:r>
          </a:p>
          <a:p>
            <a:pPr eaLnBrk="1" hangingPunct="1">
              <a:defRPr/>
            </a:pPr>
            <a:r>
              <a:rPr lang="en-US" dirty="0" smtClean="0"/>
              <a:t>Cosmetic procedures and treatments</a:t>
            </a:r>
          </a:p>
          <a:p>
            <a:pPr eaLnBrk="1" hangingPunct="1">
              <a:defRPr/>
            </a:pPr>
            <a:r>
              <a:rPr lang="en-US" dirty="0" smtClean="0"/>
              <a:t>Long Term Care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1"/>
            <a:ext cx="8534400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9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66938" y="0"/>
            <a:ext cx="82724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Medicare Beneficiaries’ Out-of-Pocket Drug </a:t>
            </a:r>
            <a:br>
              <a:rPr lang="en-US" sz="3200" dirty="0"/>
            </a:br>
            <a:r>
              <a:rPr lang="en-US" sz="3200" dirty="0"/>
              <a:t>Spending Under Medicare Rx Benefit, 2015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709739" y="1371601"/>
          <a:ext cx="8758237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hart" r:id="rId5" imgW="8763000" imgH="5048340" progId="Excel.Chart.8">
                  <p:embed/>
                </p:oleObj>
              </mc:Choice>
              <mc:Fallback>
                <p:oleObj name="Chart" r:id="rId5" imgW="8763000" imgH="504834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9" y="1371601"/>
                        <a:ext cx="8758237" cy="504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4600" y="5410201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Deductible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05801" y="5410200"/>
            <a:ext cx="6969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$320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810000" y="5562600"/>
            <a:ext cx="457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4114800" y="2690814"/>
            <a:ext cx="223838" cy="1538287"/>
          </a:xfrm>
          <a:prstGeom prst="leftBrace">
            <a:avLst>
              <a:gd name="adj1" fmla="val 57269"/>
              <a:gd name="adj2" fmla="val 5000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4000">
              <a:solidFill>
                <a:srgbClr val="FFFF00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784475" y="3113088"/>
            <a:ext cx="128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Coverage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Gap</a:t>
            </a:r>
          </a:p>
        </p:txBody>
      </p:sp>
      <p:sp>
        <p:nvSpPr>
          <p:cNvPr id="12297" name="AutoShape 9"/>
          <p:cNvSpPr>
            <a:spLocks/>
          </p:cNvSpPr>
          <p:nvPr/>
        </p:nvSpPr>
        <p:spPr bwMode="auto">
          <a:xfrm>
            <a:off x="4114800" y="1493838"/>
            <a:ext cx="223838" cy="1162050"/>
          </a:xfrm>
          <a:prstGeom prst="leftBrace">
            <a:avLst>
              <a:gd name="adj1" fmla="val 43262"/>
              <a:gd name="adj2" fmla="val 5000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4000">
              <a:solidFill>
                <a:srgbClr val="FFFF00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43175" y="1768475"/>
            <a:ext cx="158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Catastrophic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Coverage</a:t>
            </a:r>
          </a:p>
        </p:txBody>
      </p:sp>
      <p:sp>
        <p:nvSpPr>
          <p:cNvPr id="12299" name="AutoShape 11"/>
          <p:cNvSpPr>
            <a:spLocks/>
          </p:cNvSpPr>
          <p:nvPr/>
        </p:nvSpPr>
        <p:spPr bwMode="auto">
          <a:xfrm>
            <a:off x="4129088" y="42545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4000">
              <a:solidFill>
                <a:srgbClr val="FFFF00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647951" y="4365625"/>
            <a:ext cx="15478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Partial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Coverage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up to Limit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823200" y="4281489"/>
            <a:ext cx="8905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$2,960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802563" y="2514600"/>
            <a:ext cx="25971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$6,680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During Coverage Gap/</a:t>
            </a:r>
            <a:b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Doughnut Hole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 55% discount on covered </a:t>
            </a:r>
            <a:br>
              <a:rPr kumimoji="0"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kumimoji="0"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    brand Rxs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 35% discount on covered</a:t>
            </a:r>
            <a:br>
              <a:rPr kumimoji="0"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kumimoji="0"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    generic Rxs</a:t>
            </a:r>
          </a:p>
        </p:txBody>
      </p:sp>
      <p:sp>
        <p:nvSpPr>
          <p:cNvPr id="612367" name="Rectangle 15"/>
          <p:cNvSpPr>
            <a:spLocks noChangeArrowheads="1"/>
          </p:cNvSpPr>
          <p:nvPr/>
        </p:nvSpPr>
        <p:spPr bwMode="auto">
          <a:xfrm>
            <a:off x="4419600" y="4267200"/>
            <a:ext cx="838200" cy="1371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800">
              <a:solidFill>
                <a:srgbClr val="01B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419601" y="4572000"/>
            <a:ext cx="650875" cy="376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5562601" y="1219200"/>
            <a:ext cx="1006475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4000">
              <a:solidFill>
                <a:srgbClr val="FFFF00"/>
              </a:solidFill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343400" y="1600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6324600" y="1600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4397376" y="1524000"/>
            <a:ext cx="174625" cy="9271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4000">
              <a:solidFill>
                <a:srgbClr val="FFFF00"/>
              </a:solidFill>
            </a:endParaRPr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 flipH="1">
            <a:off x="4495800" y="198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612375" name="Text Box 23"/>
          <p:cNvSpPr txBox="1">
            <a:spLocks noChangeArrowheads="1"/>
          </p:cNvSpPr>
          <p:nvPr/>
        </p:nvSpPr>
        <p:spPr bwMode="auto">
          <a:xfrm>
            <a:off x="5181600" y="3200400"/>
            <a:ext cx="1905000" cy="40005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001932"/>
                </a:solidFill>
                <a:latin typeface="Arial" charset="0"/>
              </a:rPr>
              <a:t>$3,720 </a:t>
            </a:r>
            <a:r>
              <a:rPr lang="en-US" sz="2000" b="1" dirty="0">
                <a:solidFill>
                  <a:srgbClr val="001932"/>
                </a:solidFill>
                <a:latin typeface="Arial" charset="0"/>
              </a:rPr>
              <a:t>Gap</a:t>
            </a: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8534401" y="1219201"/>
            <a:ext cx="1814513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1500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600" b="1">
                <a:solidFill>
                  <a:srgbClr val="FFFFFF"/>
                </a:solidFill>
                <a:latin typeface="Arial" panose="020B0604020202020204" pitchFamily="34" charset="0"/>
              </a:rPr>
              <a:t>Beneficiary </a:t>
            </a:r>
          </a:p>
          <a:p>
            <a:pPr fontAlgn="base">
              <a:spcBef>
                <a:spcPct val="1500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600" b="1">
                <a:solidFill>
                  <a:srgbClr val="FFFFFF"/>
                </a:solidFill>
                <a:latin typeface="Arial" panose="020B0604020202020204" pitchFamily="34" charset="0"/>
              </a:rPr>
              <a:t>Out-of-Pocket Spending</a:t>
            </a:r>
          </a:p>
        </p:txBody>
      </p:sp>
      <p:sp>
        <p:nvSpPr>
          <p:cNvPr id="612377" name="Rectangle 25"/>
          <p:cNvSpPr>
            <a:spLocks noChangeArrowheads="1"/>
          </p:cNvSpPr>
          <p:nvPr/>
        </p:nvSpPr>
        <p:spPr bwMode="auto">
          <a:xfrm>
            <a:off x="8266113" y="1401763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800">
              <a:solidFill>
                <a:srgbClr val="01B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13" name="Rectangle 26"/>
          <p:cNvSpPr>
            <a:spLocks noChangeArrowheads="1"/>
          </p:cNvSpPr>
          <p:nvPr/>
        </p:nvSpPr>
        <p:spPr bwMode="auto">
          <a:xfrm>
            <a:off x="8153401" y="1190625"/>
            <a:ext cx="2119313" cy="9525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4000">
              <a:solidFill>
                <a:srgbClr val="FFFF00"/>
              </a:solidFill>
            </a:endParaRPr>
          </a:p>
        </p:txBody>
      </p:sp>
      <p:sp>
        <p:nvSpPr>
          <p:cNvPr id="12314" name="Text Box 27"/>
          <p:cNvSpPr txBox="1">
            <a:spLocks noChangeArrowheads="1"/>
          </p:cNvSpPr>
          <p:nvPr/>
        </p:nvSpPr>
        <p:spPr bwMode="auto">
          <a:xfrm>
            <a:off x="5410200" y="4572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2400">
              <a:solidFill>
                <a:srgbClr val="FFFFFF"/>
              </a:solidFill>
            </a:endParaRPr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5410200" y="4648201"/>
            <a:ext cx="2209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01B0FF"/>
                </a:solidFill>
                <a:latin typeface="Arial" panose="020B0604020202020204" pitchFamily="34" charset="0"/>
              </a:rPr>
              <a:t>Part D plan pays 75%</a:t>
            </a:r>
          </a:p>
        </p:txBody>
      </p:sp>
      <p:sp>
        <p:nvSpPr>
          <p:cNvPr id="12316" name="Text Box 29"/>
          <p:cNvSpPr txBox="1">
            <a:spLocks noChangeArrowheads="1"/>
          </p:cNvSpPr>
          <p:nvPr/>
        </p:nvSpPr>
        <p:spPr bwMode="auto">
          <a:xfrm>
            <a:off x="4953000" y="1524000"/>
            <a:ext cx="2362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01B0FF"/>
                </a:solidFill>
                <a:latin typeface="Arial" panose="020B0604020202020204" pitchFamily="34" charset="0"/>
              </a:rPr>
              <a:t>Part D Plan pays 15% &amp; Medicare pays 80%</a:t>
            </a:r>
          </a:p>
        </p:txBody>
      </p:sp>
      <p:sp>
        <p:nvSpPr>
          <p:cNvPr id="12317" name="Line 30"/>
          <p:cNvSpPr>
            <a:spLocks noChangeShapeType="1"/>
          </p:cNvSpPr>
          <p:nvPr/>
        </p:nvSpPr>
        <p:spPr bwMode="auto">
          <a:xfrm>
            <a:off x="1828800" y="11430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12318" name="Text Box 33"/>
          <p:cNvSpPr txBox="1">
            <a:spLocks noChangeArrowheads="1"/>
          </p:cNvSpPr>
          <p:nvPr/>
        </p:nvSpPr>
        <p:spPr bwMode="auto">
          <a:xfrm>
            <a:off x="4129089" y="1954214"/>
            <a:ext cx="523875" cy="376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5%</a:t>
            </a:r>
          </a:p>
        </p:txBody>
      </p:sp>
      <p:cxnSp>
        <p:nvCxnSpPr>
          <p:cNvPr id="12319" name="Straight Arrow Connector 3"/>
          <p:cNvCxnSpPr>
            <a:cxnSpLocks noChangeShapeType="1"/>
          </p:cNvCxnSpPr>
          <p:nvPr/>
        </p:nvCxnSpPr>
        <p:spPr bwMode="auto">
          <a:xfrm>
            <a:off x="7924801" y="5592763"/>
            <a:ext cx="36512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20" name="TextBox 1"/>
          <p:cNvSpPr txBox="1">
            <a:spLocks noChangeArrowheads="1"/>
          </p:cNvSpPr>
          <p:nvPr/>
        </p:nvSpPr>
        <p:spPr bwMode="auto">
          <a:xfrm>
            <a:off x="3743326" y="5943601"/>
            <a:ext cx="5218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4000" b="1">
                <a:solidFill>
                  <a:srgbClr val="FFFFFF"/>
                </a:solidFill>
              </a:rPr>
              <a:t>Medicare Drug Benefit</a:t>
            </a:r>
          </a:p>
        </p:txBody>
      </p:sp>
    </p:spTree>
    <p:extLst>
      <p:ext uri="{BB962C8B-B14F-4D97-AF65-F5344CB8AC3E}">
        <p14:creationId xmlns:p14="http://schemas.microsoft.com/office/powerpoint/2010/main" val="24585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28601"/>
            <a:ext cx="7543800" cy="1236663"/>
          </a:xfr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Program Impact</a:t>
            </a:r>
            <a:endParaRPr lang="en-US" dirty="0"/>
          </a:p>
        </p:txBody>
      </p:sp>
      <p:sp>
        <p:nvSpPr>
          <p:cNvPr id="25604" name="Content Placeholder 7"/>
          <p:cNvSpPr>
            <a:spLocks noGrp="1"/>
          </p:cNvSpPr>
          <p:nvPr>
            <p:ph sz="quarter" idx="4"/>
          </p:nvPr>
        </p:nvSpPr>
        <p:spPr>
          <a:xfrm>
            <a:off x="1905000" y="1828800"/>
            <a:ext cx="8305800" cy="4495800"/>
          </a:xfrm>
        </p:spPr>
        <p:txBody>
          <a:bodyPr/>
          <a:lstStyle/>
          <a:p>
            <a:pPr lvl="1">
              <a:defRPr/>
            </a:pPr>
            <a:r>
              <a:rPr lang="en-US" altLang="en-US" sz="2800" dirty="0">
                <a:effectLst/>
              </a:rPr>
              <a:t>After two years, enrolled participants report a </a:t>
            </a:r>
            <a:r>
              <a:rPr lang="en-US" altLang="en-US" sz="2800" u="sng" dirty="0">
                <a:solidFill>
                  <a:srgbClr val="FFC000"/>
                </a:solidFill>
                <a:effectLst/>
              </a:rPr>
              <a:t>51% </a:t>
            </a:r>
            <a:r>
              <a:rPr lang="en-US" altLang="en-US" sz="2800" dirty="0">
                <a:effectLst/>
              </a:rPr>
              <a:t>reduction in their rate of any </a:t>
            </a:r>
            <a:r>
              <a:rPr lang="en-US" altLang="en-US" sz="2800" u="sng" dirty="0">
                <a:effectLst/>
              </a:rPr>
              <a:t>hospital stays </a:t>
            </a:r>
            <a:r>
              <a:rPr lang="en-US" altLang="en-US" sz="2800" dirty="0">
                <a:effectLst/>
              </a:rPr>
              <a:t>and a </a:t>
            </a:r>
            <a:r>
              <a:rPr lang="en-US" altLang="en-US" sz="2800" dirty="0">
                <a:solidFill>
                  <a:srgbClr val="FFC000"/>
                </a:solidFill>
                <a:effectLst/>
              </a:rPr>
              <a:t>27% </a:t>
            </a:r>
            <a:r>
              <a:rPr lang="en-US" altLang="en-US" sz="2800" dirty="0">
                <a:effectLst/>
              </a:rPr>
              <a:t>decline in their rate of any </a:t>
            </a:r>
            <a:r>
              <a:rPr lang="en-US" altLang="en-US" sz="2800" u="sng" dirty="0">
                <a:effectLst/>
              </a:rPr>
              <a:t>emergency department</a:t>
            </a:r>
            <a:r>
              <a:rPr lang="en-US" altLang="en-US" sz="2800" dirty="0">
                <a:effectLst/>
              </a:rPr>
              <a:t> use</a:t>
            </a:r>
            <a:r>
              <a:rPr lang="en-US" altLang="en-US" sz="2800" u="sng" dirty="0">
                <a:effectLst/>
              </a:rPr>
              <a:t>.</a:t>
            </a:r>
            <a:r>
              <a:rPr lang="en-US" altLang="en-US" sz="2800" b="1" u="sng" dirty="0"/>
              <a:t/>
            </a:r>
            <a:br>
              <a:rPr lang="en-US" altLang="en-US" sz="2800" b="1" u="sng" dirty="0"/>
            </a:br>
            <a:r>
              <a:rPr lang="en-US" altLang="en-US" sz="2800" b="1" u="sng" dirty="0"/>
              <a:t> </a:t>
            </a:r>
          </a:p>
          <a:p>
            <a:pPr lvl="1">
              <a:defRPr/>
            </a:pPr>
            <a:r>
              <a:rPr lang="en-US" altLang="en-US" sz="2800" dirty="0"/>
              <a:t>Participants also report improved perceived health and increased ability to perform routine activities of daily living (e.g., bathing, dressing, and taking medications on their own).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1619251" y="6426200"/>
            <a:ext cx="568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800">
                <a:solidFill>
                  <a:srgbClr val="FFC000"/>
                </a:solidFill>
                <a:latin typeface="Calibri" panose="020F0502020204030204" pitchFamily="34" charset="0"/>
              </a:rPr>
              <a:t>Source: Am J Health-Syst Pharm. 2006; 63:372-9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1905000" y="13716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51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0"/>
            <a:ext cx="8763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			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Pays to Compare</a:t>
            </a:r>
            <a:r>
              <a:rPr lang="en-US" sz="4000" dirty="0"/>
              <a:t/>
            </a:r>
            <a:br>
              <a:rPr lang="en-US" sz="4000" dirty="0"/>
            </a:b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371600"/>
            <a:ext cx="86868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Overall, 75% are not in the lowest cost plans; many barriers to seek “sorting assistance”</a:t>
            </a:r>
          </a:p>
          <a:p>
            <a:pPr eaLnBrk="1" hangingPunct="1">
              <a:defRPr/>
            </a:pPr>
            <a:r>
              <a:rPr lang="en-US" sz="3600" dirty="0"/>
              <a:t>Estimated that on average, beneficiaries pay 30% more for their medicines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/>
              <a:t>Source: Geonnotti KL, Roth MT, Carey T et al. Prescription drug plan enrollment and cost-related non-adherence in Medicare Part D beneficiaries with diabetes. Academy Health Annual research Meeting 2010. Boston, MA.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828800" y="11430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32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19100"/>
            <a:ext cx="8991600" cy="1181100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2015 Rx Savings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905001" y="1703388"/>
            <a:ext cx="7985125" cy="48387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Number of individuals assisted has grown </a:t>
            </a:r>
            <a:r>
              <a:rPr lang="en-US" altLang="en-US" sz="2800" b="1" u="sng" dirty="0"/>
              <a:t>by 51% </a:t>
            </a:r>
            <a:r>
              <a:rPr lang="en-US" altLang="en-US" sz="2800" dirty="0"/>
              <a:t>over the last 5 years with 1,720 participants served in FY14 and 1,971 in FY15 (14% in one year).</a:t>
            </a:r>
          </a:p>
          <a:p>
            <a:pPr>
              <a:defRPr/>
            </a:pPr>
            <a:r>
              <a:rPr lang="en-US" altLang="en-US" sz="2800" dirty="0">
                <a:solidFill>
                  <a:srgbClr val="FFC000"/>
                </a:solidFill>
              </a:rPr>
              <a:t>Medicare Annual Election Period  (AEP) runs from October 15 – December 7:</a:t>
            </a:r>
          </a:p>
          <a:p>
            <a:pPr lvl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 smtClean="0"/>
              <a:t>End of 2014, SPA provided 1,071 (face-to-face) counseling sessions (20% increase) </a:t>
            </a:r>
          </a:p>
          <a:p>
            <a:pPr lvl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dirty="0" smtClean="0"/>
              <a:t>2/3 of the individuals switched Part D plans for avg. annual projected savings of $982 in 2015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752600" y="15240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72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4000">
                <a:effectLst/>
              </a:rPr>
              <a:t>Questions???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686800" cy="54102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effectLst/>
              </a:rPr>
              <a:t>THANK YOU for including Senior PharmAssist as a giving option this year!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828800" y="12192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976" y="85966"/>
            <a:ext cx="4565904" cy="403722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52335" y="4123186"/>
            <a:ext cx="10737980" cy="2663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hlinkClick r:id="rId4"/>
              </a:rPr>
              <a:t>CLICK HERE</a:t>
            </a:r>
            <a:endParaRPr lang="en-US" sz="9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9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DONATE </a:t>
            </a:r>
            <a:r>
              <a:rPr lang="en-US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36312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2" y="39757"/>
            <a:ext cx="10515600" cy="74212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1496D0"/>
                </a:solidFill>
              </a:rPr>
              <a:t>2015 Durham </a:t>
            </a:r>
            <a:r>
              <a:rPr lang="en-US" sz="3600" b="1" dirty="0">
                <a:solidFill>
                  <a:srgbClr val="1496D0"/>
                </a:solidFill>
              </a:rPr>
              <a:t>County Cares </a:t>
            </a:r>
            <a:r>
              <a:rPr lang="en-US" sz="3600" b="1" dirty="0" smtClean="0">
                <a:solidFill>
                  <a:srgbClr val="1496D0"/>
                </a:solidFill>
              </a:rPr>
              <a:t>Recipient Organizations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444487" y="622850"/>
          <a:ext cx="8839200" cy="6082936"/>
        </p:xfrm>
        <a:graphic>
          <a:graphicData uri="http://schemas.openxmlformats.org/drawingml/2006/table">
            <a:tbl>
              <a:tblPr firstRow="1" firstCol="1" bandRow="1"/>
              <a:tblGrid>
                <a:gridCol w="8839200"/>
              </a:tblGrid>
              <a:tr h="456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&amp; Family Prosperity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Durham Rescue Mission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John Avery Boys &amp; Girls Club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&amp; Well-Being for 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Exchange Family Center/Exchange Clubs' Child Abuse Prevention Center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Senior PharmAssist, Inc.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 &amp; Secure Community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Salvation Army Boys &amp; Girls Club of Durham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Durham Crisis Response Center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Stewardship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Environmental Federation of North Carolina DBA: EarthShare North Carolina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Toxic Free NC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Miscellaneous/Multiple Area Services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Durham Center for Senior Life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United Way of the Greater Triangle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60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782" y="0"/>
            <a:ext cx="9144000" cy="321653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1496D0"/>
                </a:solidFill>
              </a:rPr>
              <a:t>Senior PharmAssist, Inc.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876" y="3769568"/>
            <a:ext cx="5215811" cy="260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0"/>
            <a:ext cx="9144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Durham County Cares</a:t>
            </a:r>
            <a:endParaRPr lang="en-US" sz="5400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95400" y="2133600"/>
            <a:ext cx="9372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lvl="1" eaLnBrk="1" hangingPunct="1">
              <a:defRPr/>
            </a:pPr>
            <a:r>
              <a:rPr lang="en-US" altLang="en-US" sz="2400" dirty="0">
                <a:effectLst/>
              </a:rPr>
              <a:t>Healthcare nonprofit since 1994</a:t>
            </a:r>
          </a:p>
          <a:p>
            <a:pPr lvl="1" eaLnBrk="1" hangingPunct="1">
              <a:defRPr/>
            </a:pPr>
            <a:r>
              <a:rPr lang="en-US" altLang="en-US" sz="2400" dirty="0">
                <a:effectLst/>
              </a:rPr>
              <a:t>Located in the Durham Center for  Senior Life</a:t>
            </a:r>
          </a:p>
          <a:p>
            <a:pPr lvl="1" eaLnBrk="1" hangingPunct="1">
              <a:defRPr/>
            </a:pPr>
            <a:r>
              <a:rPr lang="en-US" altLang="en-US" sz="2400" dirty="0">
                <a:effectLst/>
              </a:rPr>
              <a:t>By appointment – 919.688.4772 – transport, home visits and interpretation can be arranged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</p:txBody>
      </p: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209800"/>
            <a:ext cx="52593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1981200" y="1749425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19100"/>
            <a:ext cx="7772400" cy="1181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Major Public Health Concerns: Associated with Medication Use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209800"/>
            <a:ext cx="853440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Medicines don’t work in people who don’t take them.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Sometimes the best medicine is no medicine at all.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36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3600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828800" y="16002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pic>
        <p:nvPicPr>
          <p:cNvPr id="4101" name="Picture 10" descr="j0300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67201"/>
            <a:ext cx="2667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5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19100"/>
            <a:ext cx="8458200" cy="1104900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Current and Projected Demographics</a:t>
            </a:r>
            <a:br>
              <a:rPr lang="en-US" dirty="0" smtClean="0"/>
            </a:br>
            <a:r>
              <a:rPr lang="en-US" dirty="0" smtClean="0"/>
              <a:t>Durham County 60+</a:t>
            </a:r>
            <a:endParaRPr lang="en-US" dirty="0"/>
          </a:p>
        </p:txBody>
      </p:sp>
      <p:graphicFrame>
        <p:nvGraphicFramePr>
          <p:cNvPr id="5123" name="Chart 39"/>
          <p:cNvGraphicFramePr>
            <a:graphicFrameLocks noChangeAspect="1"/>
          </p:cNvGraphicFramePr>
          <p:nvPr/>
        </p:nvGraphicFramePr>
        <p:xfrm>
          <a:off x="2897189" y="2000250"/>
          <a:ext cx="6397625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6401355" imgH="4395597" progId="Excel.Chart.8">
                  <p:embed/>
                </p:oleObj>
              </mc:Choice>
              <mc:Fallback>
                <p:oleObj r:id="rId5" imgW="6401355" imgH="439559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9" y="2000250"/>
                        <a:ext cx="6397625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619251" y="6426200"/>
            <a:ext cx="165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619251" y="6426200"/>
            <a:ext cx="568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1524000" y="64262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600">
                <a:solidFill>
                  <a:srgbClr val="FFC000"/>
                </a:solidFill>
                <a:latin typeface="Calibri" panose="020F0502020204030204" pitchFamily="34" charset="0"/>
              </a:rPr>
              <a:t>Source: North Carolina Office of State Budget and Management, Population Estimates and Projections,  2014</a:t>
            </a: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1828800" y="18288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14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325" y="152401"/>
            <a:ext cx="7543800" cy="1236663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9900"/>
                </a:solidFill>
              </a:rPr>
              <a:t>Cost-Effectiveness of Aging in Place </a:t>
            </a:r>
            <a:r>
              <a:rPr lang="en-US" dirty="0" smtClean="0">
                <a:solidFill>
                  <a:srgbClr val="FF9900"/>
                </a:solidFill>
              </a:rPr>
              <a:t>in </a:t>
            </a:r>
            <a:r>
              <a:rPr lang="en-US" dirty="0">
                <a:solidFill>
                  <a:srgbClr val="FF9900"/>
                </a:solidFill>
              </a:rPr>
              <a:t>Raleigh-Durham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524000"/>
          <a:ext cx="84582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1093"/>
                <a:gridCol w="2187107"/>
              </a:tblGrid>
              <a:tr h="400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Institutional Care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Avg. Monthly Cost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Private</a:t>
                      </a:r>
                      <a:r>
                        <a:rPr lang="en-US" sz="2000" baseline="0" dirty="0" smtClean="0"/>
                        <a:t> Room in a Skilled Nursing Facility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$7,560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Semi-Private Room in a</a:t>
                      </a:r>
                      <a:r>
                        <a:rPr lang="en-US" sz="2000" baseline="0" dirty="0" smtClean="0"/>
                        <a:t> Skilled Nursing Facility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$6,150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Assisted Living</a:t>
                      </a:r>
                      <a:r>
                        <a:rPr lang="en-US" sz="2000" baseline="0" dirty="0" smtClean="0"/>
                        <a:t> Facility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$3,544</a:t>
                      </a:r>
                      <a:endParaRPr lang="en-US" sz="2000" dirty="0"/>
                    </a:p>
                  </a:txBody>
                  <a:tcPr marL="68580" marR="68580">
                    <a:solidFill>
                      <a:srgbClr val="8AC6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001839" y="3179764"/>
          <a:ext cx="8416925" cy="329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153"/>
                <a:gridCol w="2130772"/>
              </a:tblGrid>
              <a:tr h="7011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Aging in Place Care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Avg. Monthly Cost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</a:tr>
              <a:tr h="3963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 Home Aide ($19/</a:t>
                      </a:r>
                      <a:r>
                        <a:rPr lang="en-US" sz="2000" baseline="0" dirty="0" smtClean="0"/>
                        <a:t> hour at </a:t>
                      </a:r>
                      <a:r>
                        <a:rPr lang="en-US" sz="2000" dirty="0" smtClean="0"/>
                        <a:t>10 hours/week)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$760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</a:tr>
              <a:tr h="3963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</a:t>
                      </a:r>
                      <a:r>
                        <a:rPr lang="en-US" sz="2000" baseline="0" dirty="0" smtClean="0"/>
                        <a:t>-Delivered Meals (Meals on Wheels of Durham)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$110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</a:tr>
              <a:tr h="3963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Adult</a:t>
                      </a:r>
                      <a:r>
                        <a:rPr lang="en-US" sz="2000" baseline="0" dirty="0" smtClean="0"/>
                        <a:t> Day Health ($40 at 22 days)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$880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</a:tr>
              <a:tr h="10060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Senior PharmAssist (Direct</a:t>
                      </a:r>
                      <a:r>
                        <a:rPr lang="en-US" sz="2000" baseline="0" dirty="0" smtClean="0"/>
                        <a:t> Financial </a:t>
                      </a:r>
                      <a:r>
                        <a:rPr lang="en-US" sz="2000" dirty="0" smtClean="0"/>
                        <a:t>Assistance f</a:t>
                      </a:r>
                      <a:r>
                        <a:rPr lang="en-US" sz="2000" baseline="0" dirty="0" smtClean="0"/>
                        <a:t>or Medications, Medication Management, Tailored Community Referral, &amp; Medicare Insurance Counseling)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$73</a:t>
                      </a:r>
                      <a:endParaRPr lang="en-US" sz="2000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</a:tr>
              <a:tr h="3963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$1,823</a:t>
                      </a:r>
                      <a:endParaRPr lang="en-US" sz="2000" b="1" dirty="0"/>
                    </a:p>
                  </a:txBody>
                  <a:tcPr marL="68582" marR="68582" marT="45730" marB="45730">
                    <a:solidFill>
                      <a:srgbClr val="8AC6D4"/>
                    </a:solidFill>
                  </a:tcPr>
                </a:tc>
              </a:tr>
            </a:tbl>
          </a:graphicData>
        </a:graphic>
      </p:graphicFrame>
      <p:sp>
        <p:nvSpPr>
          <p:cNvPr id="6187" name="TextBox 5"/>
          <p:cNvSpPr txBox="1">
            <a:spLocks noChangeArrowheads="1"/>
          </p:cNvSpPr>
          <p:nvPr/>
        </p:nvSpPr>
        <p:spPr bwMode="auto">
          <a:xfrm>
            <a:off x="1524000" y="6519864"/>
            <a:ext cx="9372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1600">
                <a:solidFill>
                  <a:srgbClr val="FFC000"/>
                </a:solidFill>
                <a:latin typeface="Calibri" panose="020F0502020204030204" pitchFamily="34" charset="0"/>
              </a:rPr>
              <a:t>Source: MetLife Market Survey of Nursing Home, Assisted Living, Adult Day Services, &amp; Home Care Costs, 2013</a:t>
            </a:r>
          </a:p>
        </p:txBody>
      </p:sp>
      <p:sp>
        <p:nvSpPr>
          <p:cNvPr id="6188" name="Line 4"/>
          <p:cNvSpPr>
            <a:spLocks noChangeShapeType="1"/>
          </p:cNvSpPr>
          <p:nvPr/>
        </p:nvSpPr>
        <p:spPr bwMode="auto">
          <a:xfrm>
            <a:off x="1676400" y="13716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269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8458200" cy="11811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Senior PharmAssist core services	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143000"/>
            <a:ext cx="8991600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Durham residents </a:t>
            </a:r>
            <a:r>
              <a:rPr lang="en-US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&amp; older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for needed medicines if they have limited incomes – 200% FPL - $1,962/single/mo. or $2,655/couple/mo.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their medications safely, effectively and cost-effectively – pharmacists trained in geriatrics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 into other resources that can help them remain in the community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informed decisions every year about Medicare drug and health insurance coverage, enabling individuals to balance access with affordability (this service is available to </a:t>
            </a:r>
            <a:r>
              <a:rPr lang="en-US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age/income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Medicare beneficiary in Durham) – SHIIP coordinating site in Durham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dirty="0" smtClean="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sz="3200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7772400" cy="11811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SPA core services	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143000"/>
            <a:ext cx="8991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aged individual who can’t afford medicines – should call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Advocacy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engagement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meds, </a:t>
            </a:r>
          </a:p>
          <a:p>
            <a:pPr marL="0" indent="0"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coverage, </a:t>
            </a:r>
          </a:p>
          <a:p>
            <a:pPr marL="0" indent="0"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rights</a:t>
            </a:r>
            <a:endParaRPr lang="en-US" i="1" dirty="0" smtClean="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sz="3200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FFF00"/>
              </a:solidFill>
            </a:endParaRPr>
          </a:p>
        </p:txBody>
      </p:sp>
      <p:pic>
        <p:nvPicPr>
          <p:cNvPr id="8197" name="Picture 11" descr="MaeY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336800"/>
            <a:ext cx="197485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2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eme  but and gold">
  <a:themeElements>
    <a:clrScheme name="1_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1_high volt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igh voltage 9">
        <a:dk1>
          <a:srgbClr val="1C3956"/>
        </a:dk1>
        <a:lt1>
          <a:srgbClr val="FFFFFF"/>
        </a:lt1>
        <a:dk2>
          <a:srgbClr val="660066"/>
        </a:dk2>
        <a:lt2>
          <a:srgbClr val="DDDDDD"/>
        </a:lt2>
        <a:accent1>
          <a:srgbClr val="BCD028"/>
        </a:accent1>
        <a:accent2>
          <a:srgbClr val="00152A"/>
        </a:accent2>
        <a:accent3>
          <a:srgbClr val="B8AAB8"/>
        </a:accent3>
        <a:accent4>
          <a:srgbClr val="DADADA"/>
        </a:accent4>
        <a:accent5>
          <a:srgbClr val="DAE4AC"/>
        </a:accent5>
        <a:accent6>
          <a:srgbClr val="001225"/>
        </a:accent6>
        <a:hlink>
          <a:srgbClr val="CC00FF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970</Words>
  <Application>Microsoft Office PowerPoint</Application>
  <PresentationFormat>Widescreen</PresentationFormat>
  <Paragraphs>180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Aharoni</vt:lpstr>
      <vt:lpstr>Arial</vt:lpstr>
      <vt:lpstr>Arial Narrow</vt:lpstr>
      <vt:lpstr>Calibri</vt:lpstr>
      <vt:lpstr>Calibri Light</vt:lpstr>
      <vt:lpstr>Times New Roman</vt:lpstr>
      <vt:lpstr>Wingdings</vt:lpstr>
      <vt:lpstr>1_Office Theme</vt:lpstr>
      <vt:lpstr>2_Office Theme</vt:lpstr>
      <vt:lpstr>Office Theme</vt:lpstr>
      <vt:lpstr>Theme  but and gold</vt:lpstr>
      <vt:lpstr>Microsoft Excel Chart</vt:lpstr>
      <vt:lpstr>Chart</vt:lpstr>
      <vt:lpstr>PowerPoint Presentation</vt:lpstr>
      <vt:lpstr>2015 Durham County Cares Recipient Organizations</vt:lpstr>
      <vt:lpstr>Senior PharmAssist, Inc.</vt:lpstr>
      <vt:lpstr>                Durham County Cares</vt:lpstr>
      <vt:lpstr>Major Public Health Concerns: Associated with Medication Use</vt:lpstr>
      <vt:lpstr>Current and Projected Demographics Durham County 60+</vt:lpstr>
      <vt:lpstr>Cost-Effectiveness of Aging in Place in Raleigh-Durham</vt:lpstr>
      <vt:lpstr>Senior PharmAssist core services </vt:lpstr>
      <vt:lpstr>SPA core services </vt:lpstr>
      <vt:lpstr>Federal Medical Programs</vt:lpstr>
      <vt:lpstr>You can only be on one Medicare side</vt:lpstr>
      <vt:lpstr>What does Original Medicare not cover?</vt:lpstr>
      <vt:lpstr>Medicare Beneficiaries’ Out-of-Pocket Drug  Spending Under Medicare Rx Benefit, 2015</vt:lpstr>
      <vt:lpstr>Program Impact</vt:lpstr>
      <vt:lpstr>   It Pays to Compare </vt:lpstr>
      <vt:lpstr>2015 Rx Savings </vt:lpstr>
      <vt:lpstr>Questions???</vt:lpstr>
      <vt:lpstr>PowerPoint Presentation</vt:lpstr>
    </vt:vector>
  </TitlesOfParts>
  <Company>Durham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Bullock, Nina</dc:creator>
  <cp:lastModifiedBy>Bullock, Nina</cp:lastModifiedBy>
  <cp:revision>4</cp:revision>
  <dcterms:created xsi:type="dcterms:W3CDTF">2015-09-22T19:09:26Z</dcterms:created>
  <dcterms:modified xsi:type="dcterms:W3CDTF">2015-09-22T19:32:17Z</dcterms:modified>
</cp:coreProperties>
</file>