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34" r:id="rId3"/>
    <p:sldId id="333" r:id="rId4"/>
    <p:sldId id="330" r:id="rId5"/>
    <p:sldId id="331" r:id="rId6"/>
    <p:sldId id="311" r:id="rId7"/>
    <p:sldId id="261" r:id="rId8"/>
    <p:sldId id="265" r:id="rId9"/>
    <p:sldId id="269" r:id="rId10"/>
    <p:sldId id="297" r:id="rId11"/>
    <p:sldId id="315" r:id="rId12"/>
    <p:sldId id="317" r:id="rId13"/>
    <p:sldId id="318" r:id="rId14"/>
    <p:sldId id="314" r:id="rId15"/>
    <p:sldId id="321" r:id="rId16"/>
    <p:sldId id="323" r:id="rId17"/>
    <p:sldId id="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09B"/>
    <a:srgbClr val="FFF7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7" autoAdjust="0"/>
    <p:restoredTop sz="94550" autoAdjust="0"/>
  </p:normalViewPr>
  <p:slideViewPr>
    <p:cSldViewPr snapToGrid="0" snapToObjects="1">
      <p:cViewPr varScale="1">
        <p:scale>
          <a:sx n="103" d="100"/>
          <a:sy n="103" d="100"/>
        </p:scale>
        <p:origin x="2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1D245-76BF-304A-AA99-556352B50DD9}" type="datetimeFigureOut">
              <a:rPr lang="en-US" smtClean="0"/>
              <a:pPr/>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7C894-ADEE-E842-B5A3-0F2AB4AA6635}" type="slidenum">
              <a:rPr lang="en-US" smtClean="0"/>
              <a:pPr/>
              <a:t>‹#›</a:t>
            </a:fld>
            <a:endParaRPr lang="en-US"/>
          </a:p>
        </p:txBody>
      </p:sp>
    </p:spTree>
    <p:extLst>
      <p:ext uri="{BB962C8B-B14F-4D97-AF65-F5344CB8AC3E}">
        <p14:creationId xmlns:p14="http://schemas.microsoft.com/office/powerpoint/2010/main" val="1992050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6EF2D-134D-B046-B556-FF6CA195F0E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8142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EF2D-134D-B046-B556-FF6CA195F0E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252676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EF2D-134D-B046-B556-FF6CA195F0E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29490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EF2D-134D-B046-B556-FF6CA195F0E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423934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6EF2D-134D-B046-B556-FF6CA195F0E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295346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6EF2D-134D-B046-B556-FF6CA195F0E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355714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6EF2D-134D-B046-B556-FF6CA195F0EF}" type="datetimeFigureOut">
              <a:rPr lang="en-US" smtClean="0"/>
              <a:pPr/>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33345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6EF2D-134D-B046-B556-FF6CA195F0EF}" type="datetimeFigureOut">
              <a:rPr lang="en-US" smtClean="0"/>
              <a:pPr/>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361203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6EF2D-134D-B046-B556-FF6CA195F0EF}" type="datetimeFigureOut">
              <a:rPr lang="en-US" smtClean="0"/>
              <a:pPr/>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18560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6EF2D-134D-B046-B556-FF6CA195F0E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244008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6EF2D-134D-B046-B556-FF6CA195F0E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E9076-F3AA-084A-88CA-A1AC002CB701}" type="slidenum">
              <a:rPr lang="en-US" smtClean="0"/>
              <a:pPr/>
              <a:t>‹#›</a:t>
            </a:fld>
            <a:endParaRPr lang="en-US"/>
          </a:p>
        </p:txBody>
      </p:sp>
    </p:spTree>
    <p:extLst>
      <p:ext uri="{BB962C8B-B14F-4D97-AF65-F5344CB8AC3E}">
        <p14:creationId xmlns:p14="http://schemas.microsoft.com/office/powerpoint/2010/main" val="421674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6EF2D-134D-B046-B556-FF6CA195F0EF}" type="datetimeFigureOut">
              <a:rPr lang="en-US" smtClean="0"/>
              <a:pPr/>
              <a:t>9/22/2016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E9076-F3AA-084A-88CA-A1AC002CB701}" type="slidenum">
              <a:rPr lang="en-US" smtClean="0"/>
              <a:pPr/>
              <a:t>‹#›</a:t>
            </a:fld>
            <a:endParaRPr lang="en-US"/>
          </a:p>
        </p:txBody>
      </p:sp>
    </p:spTree>
    <p:extLst>
      <p:ext uri="{BB962C8B-B14F-4D97-AF65-F5344CB8AC3E}">
        <p14:creationId xmlns:p14="http://schemas.microsoft.com/office/powerpoint/2010/main" val="287673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6"/>
          <p:cNvSpPr>
            <a:spLocks noChangeArrowheads="1"/>
          </p:cNvSpPr>
          <p:nvPr/>
        </p:nvSpPr>
        <p:spPr bwMode="auto">
          <a:xfrm>
            <a:off x="503766" y="4783666"/>
            <a:ext cx="4447742" cy="1725083"/>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smtClean="0">
                <a:solidFill>
                  <a:srgbClr val="CFC09B"/>
                </a:solidFill>
              </a:rPr>
              <a:t>Chanda Drayton is a </a:t>
            </a:r>
            <a:r>
              <a:rPr lang="en-US" sz="2300" b="1" dirty="0" smtClean="0">
                <a:solidFill>
                  <a:srgbClr val="CFC09B"/>
                </a:solidFill>
              </a:rPr>
              <a:t>Senior at </a:t>
            </a:r>
            <a:r>
              <a:rPr lang="en-US" sz="2300" b="1" dirty="0" smtClean="0">
                <a:solidFill>
                  <a:srgbClr val="CFC09B"/>
                </a:solidFill>
              </a:rPr>
              <a:t>NCCU </a:t>
            </a:r>
            <a:r>
              <a:rPr lang="en-US" sz="2300" b="1" dirty="0">
                <a:solidFill>
                  <a:srgbClr val="CFC09B"/>
                </a:solidFill>
              </a:rPr>
              <a:t>studying Family and Consumer Sciences with a concentration in </a:t>
            </a:r>
            <a:r>
              <a:rPr lang="en-US" sz="2300" b="1" dirty="0" smtClean="0">
                <a:solidFill>
                  <a:srgbClr val="CFC09B"/>
                </a:solidFill>
              </a:rPr>
              <a:t>Early Childhood Education, while at the Mission.</a:t>
            </a:r>
            <a:endParaRPr lang="en-US" sz="2300" b="1" dirty="0">
              <a:solidFill>
                <a:srgbClr val="CFC09B"/>
              </a:solidFill>
            </a:endParaRPr>
          </a:p>
        </p:txBody>
      </p:sp>
      <p:pic>
        <p:nvPicPr>
          <p:cNvPr id="5" name="Picture 4" descr="20121128_gc_22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766" y="1471995"/>
            <a:ext cx="4447742" cy="3131552"/>
          </a:xfrm>
          <a:prstGeom prst="roundRect">
            <a:avLst>
              <a:gd name="adj" fmla="val 8594"/>
            </a:avLst>
          </a:prstGeom>
          <a:solidFill>
            <a:srgbClr val="FFFFFF">
              <a:shade val="85000"/>
            </a:srgbClr>
          </a:solidFill>
          <a:ln w="76200" cmpd="sng">
            <a:solidFill>
              <a:srgbClr val="CFC09B"/>
            </a:solidFill>
          </a:ln>
          <a:effectLst/>
        </p:spPr>
      </p:pic>
      <p:pic>
        <p:nvPicPr>
          <p:cNvPr id="6" name="Picture 5" descr="Chanda Drayt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0807" y="1461412"/>
            <a:ext cx="3331690" cy="5030198"/>
          </a:xfrm>
          <a:prstGeom prst="roundRect">
            <a:avLst>
              <a:gd name="adj" fmla="val 8594"/>
            </a:avLst>
          </a:prstGeom>
          <a:solidFill>
            <a:srgbClr val="FFFFFF">
              <a:shade val="85000"/>
            </a:srgbClr>
          </a:solidFill>
          <a:ln w="76200" cmpd="sng">
            <a:solidFill>
              <a:srgbClr val="CFC09B"/>
            </a:solidFill>
          </a:ln>
          <a:effectLst/>
        </p:spPr>
      </p:pic>
      <p:sp>
        <p:nvSpPr>
          <p:cNvPr id="7" name="Rounded Rectangle 16"/>
          <p:cNvSpPr>
            <a:spLocks noChangeArrowheads="1"/>
          </p:cNvSpPr>
          <p:nvPr/>
        </p:nvSpPr>
        <p:spPr bwMode="auto">
          <a:xfrm>
            <a:off x="5494873" y="5879815"/>
            <a:ext cx="2813044" cy="524974"/>
          </a:xfrm>
          <a:prstGeom prst="roundRect">
            <a:avLst>
              <a:gd name="adj" fmla="val 16667"/>
            </a:avLst>
          </a:prstGeom>
          <a:solidFill>
            <a:srgbClr val="800000">
              <a:alpha val="77000"/>
            </a:srgbClr>
          </a:solidFill>
          <a:ln w="9525">
            <a:solidFill>
              <a:srgbClr val="CFC09B"/>
            </a:solidFill>
            <a:round/>
            <a:headEnd/>
            <a:tailEnd/>
          </a:ln>
        </p:spPr>
        <p:txBody>
          <a:bodyPr anchor="ctr"/>
          <a:lstStyle/>
          <a:p>
            <a:pPr algn="ctr">
              <a:lnSpc>
                <a:spcPct val="90000"/>
              </a:lnSpc>
            </a:pPr>
            <a:r>
              <a:rPr lang="en-US" b="1" dirty="0" smtClean="0">
                <a:solidFill>
                  <a:srgbClr val="CFC09B"/>
                </a:solidFill>
              </a:rPr>
              <a:t>Chanda’s Victory Program Graduation Portrait</a:t>
            </a:r>
            <a:endParaRPr lang="en-US" b="1" dirty="0">
              <a:solidFill>
                <a:srgbClr val="CFC09B"/>
              </a:solidFill>
            </a:endParaRPr>
          </a:p>
        </p:txBody>
      </p:sp>
      <p:sp>
        <p:nvSpPr>
          <p:cNvPr id="8" name="TextBox 7"/>
          <p:cNvSpPr txBox="1"/>
          <p:nvPr/>
        </p:nvSpPr>
        <p:spPr>
          <a:xfrm>
            <a:off x="2127250" y="423329"/>
            <a:ext cx="6741583" cy="553998"/>
          </a:xfrm>
          <a:prstGeom prst="rect">
            <a:avLst/>
          </a:prstGeom>
          <a:noFill/>
        </p:spPr>
        <p:txBody>
          <a:bodyPr wrap="square" rtlCol="0">
            <a:spAutoFit/>
          </a:bodyPr>
          <a:lstStyle/>
          <a:p>
            <a:pPr algn="r"/>
            <a:r>
              <a:rPr lang="en-US" sz="3000" b="1" dirty="0" smtClean="0">
                <a:solidFill>
                  <a:srgbClr val="CFC09B"/>
                </a:solidFill>
              </a:rPr>
              <a:t>OTHER EDUCATIONAL PROGRAMS</a:t>
            </a:r>
            <a:endParaRPr lang="en-US" sz="3000" b="1" dirty="0">
              <a:solidFill>
                <a:srgbClr val="CFC09B"/>
              </a:solidFill>
            </a:endParaRPr>
          </a:p>
        </p:txBody>
      </p:sp>
    </p:spTree>
    <p:extLst>
      <p:ext uri="{BB962C8B-B14F-4D97-AF65-F5344CB8AC3E}">
        <p14:creationId xmlns:p14="http://schemas.microsoft.com/office/powerpoint/2010/main" val="25214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7250" y="423329"/>
            <a:ext cx="6741583" cy="553998"/>
          </a:xfrm>
          <a:prstGeom prst="rect">
            <a:avLst/>
          </a:prstGeom>
          <a:noFill/>
        </p:spPr>
        <p:txBody>
          <a:bodyPr wrap="square" rtlCol="0">
            <a:spAutoFit/>
          </a:bodyPr>
          <a:lstStyle/>
          <a:p>
            <a:pPr algn="r"/>
            <a:r>
              <a:rPr lang="en-US" sz="3000" b="1" dirty="0" smtClean="0">
                <a:solidFill>
                  <a:srgbClr val="CFC09B"/>
                </a:solidFill>
              </a:rPr>
              <a:t>OTHER EDUCATIONAL PROGRAMS</a:t>
            </a:r>
            <a:endParaRPr lang="en-US" sz="3000" b="1" dirty="0">
              <a:solidFill>
                <a:srgbClr val="CFC09B"/>
              </a:solidFill>
            </a:endParaRPr>
          </a:p>
        </p:txBody>
      </p:sp>
      <p:sp>
        <p:nvSpPr>
          <p:cNvPr id="5" name="Rectangle 4"/>
          <p:cNvSpPr/>
          <p:nvPr/>
        </p:nvSpPr>
        <p:spPr>
          <a:xfrm>
            <a:off x="245822" y="2188024"/>
            <a:ext cx="8653740" cy="2492990"/>
          </a:xfrm>
          <a:prstGeom prst="rect">
            <a:avLst/>
          </a:prstGeom>
        </p:spPr>
        <p:txBody>
          <a:bodyPr wrap="square">
            <a:spAutoFit/>
          </a:bodyPr>
          <a:lstStyle/>
          <a:p>
            <a:pPr algn="ctr">
              <a:lnSpc>
                <a:spcPct val="130000"/>
              </a:lnSpc>
            </a:pPr>
            <a:r>
              <a:rPr lang="en-US" sz="3600" b="1" dirty="0">
                <a:solidFill>
                  <a:srgbClr val="CFC09B"/>
                </a:solidFill>
              </a:rPr>
              <a:t>Automotive Systems </a:t>
            </a:r>
            <a:r>
              <a:rPr lang="en-US" sz="3600" b="1" dirty="0" smtClean="0">
                <a:solidFill>
                  <a:srgbClr val="CFC09B"/>
                </a:solidFill>
              </a:rPr>
              <a:t>Technology</a:t>
            </a:r>
          </a:p>
          <a:p>
            <a:pPr algn="ctr">
              <a:lnSpc>
                <a:spcPct val="70000"/>
              </a:lnSpc>
            </a:pPr>
            <a:r>
              <a:rPr lang="en-US" sz="2400" b="1" dirty="0" smtClean="0">
                <a:solidFill>
                  <a:srgbClr val="CFC09B"/>
                </a:solidFill>
              </a:rPr>
              <a:t> </a:t>
            </a:r>
            <a:endParaRPr lang="en-US" sz="2400" b="1" dirty="0">
              <a:solidFill>
                <a:srgbClr val="CFC09B"/>
              </a:solidFill>
            </a:endParaRPr>
          </a:p>
          <a:p>
            <a:pPr algn="ctr">
              <a:lnSpc>
                <a:spcPct val="130000"/>
              </a:lnSpc>
            </a:pPr>
            <a:r>
              <a:rPr lang="en-US" sz="2400" b="1" dirty="0" smtClean="0">
                <a:solidFill>
                  <a:srgbClr val="CFC09B"/>
                </a:solidFill>
              </a:rPr>
              <a:t>Durham </a:t>
            </a:r>
            <a:r>
              <a:rPr lang="en-US" sz="2400" b="1" dirty="0">
                <a:solidFill>
                  <a:srgbClr val="CFC09B"/>
                </a:solidFill>
              </a:rPr>
              <a:t>Technical Community College gives Durham Rescue Mission residents a scholarship fund to continue their education in the Automotive </a:t>
            </a:r>
            <a:r>
              <a:rPr lang="en-US" sz="2400" b="1" dirty="0" smtClean="0">
                <a:solidFill>
                  <a:srgbClr val="CFC09B"/>
                </a:solidFill>
              </a:rPr>
              <a:t>Systems </a:t>
            </a:r>
            <a:r>
              <a:rPr lang="en-US" sz="2400" b="1" dirty="0">
                <a:solidFill>
                  <a:srgbClr val="CFC09B"/>
                </a:solidFill>
              </a:rPr>
              <a:t>Technology program</a:t>
            </a:r>
            <a:r>
              <a:rPr lang="en-US" sz="2400" b="1" dirty="0" smtClean="0">
                <a:solidFill>
                  <a:srgbClr val="CFC09B"/>
                </a:solidFill>
              </a:rPr>
              <a:t>.</a:t>
            </a:r>
            <a:endParaRPr lang="en-US" sz="2400" b="1" dirty="0">
              <a:solidFill>
                <a:srgbClr val="CFC09B"/>
              </a:solidFill>
            </a:endParaRPr>
          </a:p>
        </p:txBody>
      </p:sp>
    </p:spTree>
    <p:extLst>
      <p:ext uri="{BB962C8B-B14F-4D97-AF65-F5344CB8AC3E}">
        <p14:creationId xmlns:p14="http://schemas.microsoft.com/office/powerpoint/2010/main" val="23772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7250" y="423329"/>
            <a:ext cx="6741583" cy="553998"/>
          </a:xfrm>
          <a:prstGeom prst="rect">
            <a:avLst/>
          </a:prstGeom>
          <a:noFill/>
        </p:spPr>
        <p:txBody>
          <a:bodyPr wrap="square" rtlCol="0">
            <a:spAutoFit/>
          </a:bodyPr>
          <a:lstStyle/>
          <a:p>
            <a:pPr algn="r"/>
            <a:r>
              <a:rPr lang="en-US" sz="3000" b="1" dirty="0" smtClean="0">
                <a:solidFill>
                  <a:srgbClr val="CFC09B"/>
                </a:solidFill>
              </a:rPr>
              <a:t>OTHER EDUCATIONAL PROGRAMS</a:t>
            </a:r>
            <a:endParaRPr lang="en-US" sz="3000" b="1" dirty="0">
              <a:solidFill>
                <a:srgbClr val="CFC09B"/>
              </a:solidFill>
            </a:endParaRPr>
          </a:p>
        </p:txBody>
      </p:sp>
      <p:pic>
        <p:nvPicPr>
          <p:cNvPr id="5" name="Picture 4" descr="Culinary-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573" y="1474782"/>
            <a:ext cx="5132942" cy="3464736"/>
          </a:xfrm>
          <a:prstGeom prst="roundRect">
            <a:avLst>
              <a:gd name="adj" fmla="val 8594"/>
            </a:avLst>
          </a:prstGeom>
          <a:solidFill>
            <a:srgbClr val="FFFFFF">
              <a:shade val="85000"/>
            </a:srgbClr>
          </a:solidFill>
          <a:ln w="38100" cmpd="sng">
            <a:solidFill>
              <a:srgbClr val="CFC09B"/>
            </a:solidFill>
          </a:ln>
          <a:effectLst/>
        </p:spPr>
      </p:pic>
      <p:pic>
        <p:nvPicPr>
          <p:cNvPr id="6" name="Picture 5" descr="Culinary-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3386" y="3486638"/>
            <a:ext cx="4114232" cy="2934819"/>
          </a:xfrm>
          <a:prstGeom prst="roundRect">
            <a:avLst>
              <a:gd name="adj" fmla="val 8594"/>
            </a:avLst>
          </a:prstGeom>
          <a:solidFill>
            <a:srgbClr val="FFFFFF">
              <a:shade val="85000"/>
            </a:srgbClr>
          </a:solidFill>
          <a:ln w="38100" cmpd="sng">
            <a:solidFill>
              <a:srgbClr val="CFC09B"/>
            </a:solidFill>
          </a:ln>
          <a:effectLst/>
        </p:spPr>
      </p:pic>
      <p:sp>
        <p:nvSpPr>
          <p:cNvPr id="7" name="Rounded Rectangle 16"/>
          <p:cNvSpPr>
            <a:spLocks noChangeArrowheads="1"/>
          </p:cNvSpPr>
          <p:nvPr/>
        </p:nvSpPr>
        <p:spPr bwMode="auto">
          <a:xfrm>
            <a:off x="321573" y="5161746"/>
            <a:ext cx="4215859" cy="1259711"/>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smtClean="0">
                <a:solidFill>
                  <a:srgbClr val="CFC09B"/>
                </a:solidFill>
              </a:rPr>
              <a:t>The Durham Tech Culinary Arts Program is </a:t>
            </a:r>
            <a:r>
              <a:rPr lang="en-US" sz="2300" b="1" dirty="0">
                <a:solidFill>
                  <a:srgbClr val="CFC09B"/>
                </a:solidFill>
              </a:rPr>
              <a:t>held in </a:t>
            </a:r>
            <a:r>
              <a:rPr lang="en-US" sz="2300" b="1" dirty="0" smtClean="0">
                <a:solidFill>
                  <a:srgbClr val="CFC09B"/>
                </a:solidFill>
              </a:rPr>
              <a:t>our </a:t>
            </a:r>
            <a:br>
              <a:rPr lang="en-US" sz="2300" b="1" dirty="0" smtClean="0">
                <a:solidFill>
                  <a:srgbClr val="CFC09B"/>
                </a:solidFill>
              </a:rPr>
            </a:br>
            <a:r>
              <a:rPr lang="en-US" sz="2300" b="1" dirty="0" smtClean="0">
                <a:solidFill>
                  <a:srgbClr val="CFC09B"/>
                </a:solidFill>
              </a:rPr>
              <a:t>Center for Hope Kitchen!</a:t>
            </a:r>
            <a:endParaRPr lang="en-US" sz="2300" b="1" dirty="0">
              <a:solidFill>
                <a:srgbClr val="CFC09B"/>
              </a:solidFill>
            </a:endParaRPr>
          </a:p>
        </p:txBody>
      </p:sp>
      <p:pic>
        <p:nvPicPr>
          <p:cNvPr id="8" name="Picture 7" descr="20130820_gc_016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2651" y="1505508"/>
            <a:ext cx="3214967" cy="1618166"/>
          </a:xfrm>
          <a:prstGeom prst="roundRect">
            <a:avLst>
              <a:gd name="adj" fmla="val 8594"/>
            </a:avLst>
          </a:prstGeom>
          <a:solidFill>
            <a:srgbClr val="FFFFFF">
              <a:shade val="85000"/>
            </a:srgbClr>
          </a:solidFill>
          <a:ln w="38100" cmpd="sng">
            <a:solidFill>
              <a:srgbClr val="CFC09B"/>
            </a:solidFill>
          </a:ln>
          <a:effectLst/>
        </p:spPr>
      </p:pic>
    </p:spTree>
    <p:extLst>
      <p:ext uri="{BB962C8B-B14F-4D97-AF65-F5344CB8AC3E}">
        <p14:creationId xmlns:p14="http://schemas.microsoft.com/office/powerpoint/2010/main" val="422269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linar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666" y="1372368"/>
            <a:ext cx="4140678" cy="5178385"/>
          </a:xfrm>
          <a:prstGeom prst="roundRect">
            <a:avLst>
              <a:gd name="adj" fmla="val 8594"/>
            </a:avLst>
          </a:prstGeom>
          <a:solidFill>
            <a:srgbClr val="FFFFFF">
              <a:shade val="85000"/>
            </a:srgbClr>
          </a:solidFill>
          <a:ln w="38100" cmpd="sng">
            <a:solidFill>
              <a:srgbClr val="CFC09B"/>
            </a:solidFill>
          </a:ln>
          <a:effectLst/>
        </p:spPr>
      </p:pic>
      <p:sp>
        <p:nvSpPr>
          <p:cNvPr id="5" name="Rounded Rectangle 16"/>
          <p:cNvSpPr>
            <a:spLocks noChangeArrowheads="1"/>
          </p:cNvSpPr>
          <p:nvPr/>
        </p:nvSpPr>
        <p:spPr bwMode="auto">
          <a:xfrm>
            <a:off x="4520997" y="1372368"/>
            <a:ext cx="4359254" cy="5178385"/>
          </a:xfrm>
          <a:prstGeom prst="roundRect">
            <a:avLst>
              <a:gd name="adj" fmla="val 16667"/>
            </a:avLst>
          </a:prstGeom>
          <a:solidFill>
            <a:srgbClr val="800000"/>
          </a:solidFill>
          <a:ln w="9525">
            <a:solidFill>
              <a:srgbClr val="CFC09B"/>
            </a:solidFill>
            <a:round/>
            <a:headEnd/>
            <a:tailEnd/>
          </a:ln>
        </p:spPr>
        <p:txBody>
          <a:bodyPr anchor="ctr"/>
          <a:lstStyle/>
          <a:p>
            <a:pPr algn="ctr">
              <a:lnSpc>
                <a:spcPct val="120000"/>
              </a:lnSpc>
            </a:pPr>
            <a:r>
              <a:rPr lang="en-US" sz="2400" b="1" dirty="0" smtClean="0">
                <a:solidFill>
                  <a:srgbClr val="CFC09B"/>
                </a:solidFill>
              </a:rPr>
              <a:t>Shelia Joyce, a Victory Program Graduate now employed with the Durham Fire Marshall’s Office, graduated from the Durham Tech Culinary Arts Program and now volunteers at our Women, Children, and  Families Division, assisting in cooking meals and desserts!</a:t>
            </a:r>
            <a:endParaRPr lang="en-US" sz="2400" b="1" dirty="0">
              <a:solidFill>
                <a:srgbClr val="CFC09B"/>
              </a:solidFill>
            </a:endParaRPr>
          </a:p>
        </p:txBody>
      </p:sp>
      <p:sp>
        <p:nvSpPr>
          <p:cNvPr id="6" name="TextBox 5"/>
          <p:cNvSpPr txBox="1"/>
          <p:nvPr/>
        </p:nvSpPr>
        <p:spPr>
          <a:xfrm>
            <a:off x="2127250" y="423329"/>
            <a:ext cx="6741583" cy="553998"/>
          </a:xfrm>
          <a:prstGeom prst="rect">
            <a:avLst/>
          </a:prstGeom>
          <a:noFill/>
        </p:spPr>
        <p:txBody>
          <a:bodyPr wrap="square" rtlCol="0">
            <a:spAutoFit/>
          </a:bodyPr>
          <a:lstStyle/>
          <a:p>
            <a:pPr algn="r"/>
            <a:r>
              <a:rPr lang="en-US" sz="3000" b="1" dirty="0" smtClean="0">
                <a:solidFill>
                  <a:srgbClr val="CFC09B"/>
                </a:solidFill>
              </a:rPr>
              <a:t>OTHER EDUCATIONAL PROGRAMS</a:t>
            </a:r>
            <a:endParaRPr lang="en-US" sz="3000" b="1" dirty="0">
              <a:solidFill>
                <a:srgbClr val="CFC09B"/>
              </a:solidFill>
            </a:endParaRPr>
          </a:p>
        </p:txBody>
      </p:sp>
    </p:spTree>
    <p:extLst>
      <p:ext uri="{BB962C8B-B14F-4D97-AF65-F5344CB8AC3E}">
        <p14:creationId xmlns:p14="http://schemas.microsoft.com/office/powerpoint/2010/main" val="2146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JOB PLACEMENT</a:t>
            </a:r>
            <a:endParaRPr lang="en-US" sz="3600" b="1" dirty="0">
              <a:solidFill>
                <a:srgbClr val="CFC09B"/>
              </a:solidFill>
            </a:endParaRPr>
          </a:p>
        </p:txBody>
      </p:sp>
      <p:pic>
        <p:nvPicPr>
          <p:cNvPr id="5" name="Picture 4" descr="johnrush-640x360.jpg"/>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629330" y="1421443"/>
            <a:ext cx="3881912" cy="2880010"/>
          </a:xfrm>
          <a:prstGeom prst="roundRect">
            <a:avLst>
              <a:gd name="adj" fmla="val 8594"/>
            </a:avLst>
          </a:prstGeom>
          <a:solidFill>
            <a:srgbClr val="FFFFFF">
              <a:shade val="85000"/>
            </a:srgbClr>
          </a:solidFill>
          <a:ln w="38100" cmpd="sng">
            <a:solidFill>
              <a:srgbClr val="CFC09B"/>
            </a:solidFill>
          </a:ln>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1570" y="1421443"/>
            <a:ext cx="3691350" cy="2445986"/>
          </a:xfrm>
          <a:prstGeom prst="roundRect">
            <a:avLst>
              <a:gd name="adj" fmla="val 8594"/>
            </a:avLst>
          </a:prstGeom>
          <a:solidFill>
            <a:srgbClr val="FFFFFF">
              <a:shade val="85000"/>
            </a:srgbClr>
          </a:solidFill>
          <a:ln w="38100" cmpd="sng">
            <a:solidFill>
              <a:srgbClr val="CFC09B"/>
            </a:solidFill>
          </a:ln>
          <a:effectLst/>
        </p:spPr>
      </p:pic>
      <p:pic>
        <p:nvPicPr>
          <p:cNvPr id="7" name="Picture 6" descr="Kar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6836" y="4065897"/>
            <a:ext cx="3808078" cy="2521941"/>
          </a:xfrm>
          <a:prstGeom prst="roundRect">
            <a:avLst>
              <a:gd name="adj" fmla="val 8594"/>
            </a:avLst>
          </a:prstGeom>
          <a:solidFill>
            <a:srgbClr val="FFFFFF">
              <a:shade val="85000"/>
            </a:srgbClr>
          </a:solidFill>
          <a:ln w="38100" cmpd="sng">
            <a:solidFill>
              <a:srgbClr val="CFC09B"/>
            </a:solidFill>
          </a:ln>
          <a:effectLst/>
        </p:spPr>
      </p:pic>
      <p:sp>
        <p:nvSpPr>
          <p:cNvPr id="8" name="Rounded Rectangle 16"/>
          <p:cNvSpPr>
            <a:spLocks noChangeArrowheads="1"/>
          </p:cNvSpPr>
          <p:nvPr/>
        </p:nvSpPr>
        <p:spPr bwMode="auto">
          <a:xfrm>
            <a:off x="752720" y="3585879"/>
            <a:ext cx="2229020" cy="677334"/>
          </a:xfrm>
          <a:prstGeom prst="roundRect">
            <a:avLst>
              <a:gd name="adj" fmla="val 16667"/>
            </a:avLst>
          </a:prstGeom>
          <a:solidFill>
            <a:srgbClr val="800000">
              <a:alpha val="77000"/>
            </a:srgbClr>
          </a:solidFill>
          <a:ln w="9525">
            <a:solidFill>
              <a:srgbClr val="CFC09B"/>
            </a:solidFill>
            <a:round/>
            <a:headEnd/>
            <a:tailEnd/>
          </a:ln>
        </p:spPr>
        <p:txBody>
          <a:bodyPr anchor="ctr"/>
          <a:lstStyle/>
          <a:p>
            <a:pPr algn="ctr">
              <a:lnSpc>
                <a:spcPct val="90000"/>
              </a:lnSpc>
            </a:pPr>
            <a:r>
              <a:rPr lang="en-US" b="1" dirty="0" smtClean="0">
                <a:solidFill>
                  <a:srgbClr val="CFC09B"/>
                </a:solidFill>
              </a:rPr>
              <a:t>John Rush</a:t>
            </a:r>
          </a:p>
          <a:p>
            <a:pPr algn="ctr">
              <a:lnSpc>
                <a:spcPct val="90000"/>
              </a:lnSpc>
            </a:pPr>
            <a:r>
              <a:rPr lang="en-US" b="1" dirty="0" smtClean="0">
                <a:solidFill>
                  <a:srgbClr val="CFC09B"/>
                </a:solidFill>
              </a:rPr>
              <a:t>Durham Coca-Cola</a:t>
            </a:r>
            <a:endParaRPr lang="en-US" b="1" dirty="0">
              <a:solidFill>
                <a:srgbClr val="CFC09B"/>
              </a:solidFill>
            </a:endParaRPr>
          </a:p>
        </p:txBody>
      </p:sp>
      <p:sp>
        <p:nvSpPr>
          <p:cNvPr id="9" name="Rounded Rectangle 16"/>
          <p:cNvSpPr>
            <a:spLocks noChangeArrowheads="1"/>
          </p:cNvSpPr>
          <p:nvPr/>
        </p:nvSpPr>
        <p:spPr bwMode="auto">
          <a:xfrm>
            <a:off x="5533351" y="5921102"/>
            <a:ext cx="3203511" cy="573560"/>
          </a:xfrm>
          <a:prstGeom prst="roundRect">
            <a:avLst>
              <a:gd name="adj" fmla="val 16667"/>
            </a:avLst>
          </a:prstGeom>
          <a:solidFill>
            <a:srgbClr val="800000">
              <a:alpha val="77000"/>
            </a:srgbClr>
          </a:solidFill>
          <a:ln w="9525">
            <a:solidFill>
              <a:srgbClr val="CFC09B"/>
            </a:solidFill>
            <a:round/>
            <a:headEnd/>
            <a:tailEnd/>
          </a:ln>
        </p:spPr>
        <p:txBody>
          <a:bodyPr anchor="ctr"/>
          <a:lstStyle/>
          <a:p>
            <a:pPr algn="ctr">
              <a:lnSpc>
                <a:spcPct val="90000"/>
              </a:lnSpc>
            </a:pPr>
            <a:r>
              <a:rPr lang="en-US" b="1" dirty="0" smtClean="0">
                <a:solidFill>
                  <a:srgbClr val="CFC09B"/>
                </a:solidFill>
              </a:rPr>
              <a:t>Karen Ramsey</a:t>
            </a:r>
            <a:endParaRPr lang="en-US" b="1" dirty="0">
              <a:solidFill>
                <a:srgbClr val="CFC09B"/>
              </a:solidFill>
            </a:endParaRPr>
          </a:p>
          <a:p>
            <a:pPr algn="ctr">
              <a:lnSpc>
                <a:spcPct val="90000"/>
              </a:lnSpc>
            </a:pPr>
            <a:r>
              <a:rPr lang="en-US" b="1" dirty="0" smtClean="0">
                <a:solidFill>
                  <a:srgbClr val="CFC09B"/>
                </a:solidFill>
              </a:rPr>
              <a:t>Durham County Tax Assistant</a:t>
            </a:r>
          </a:p>
        </p:txBody>
      </p:sp>
      <p:sp>
        <p:nvSpPr>
          <p:cNvPr id="10" name="Rounded Rectangle 16"/>
          <p:cNvSpPr>
            <a:spLocks noChangeArrowheads="1"/>
          </p:cNvSpPr>
          <p:nvPr/>
        </p:nvSpPr>
        <p:spPr bwMode="auto">
          <a:xfrm>
            <a:off x="4742300" y="3245353"/>
            <a:ext cx="3614362" cy="556290"/>
          </a:xfrm>
          <a:prstGeom prst="roundRect">
            <a:avLst>
              <a:gd name="adj" fmla="val 16667"/>
            </a:avLst>
          </a:prstGeom>
          <a:solidFill>
            <a:srgbClr val="800000">
              <a:alpha val="77000"/>
            </a:srgbClr>
          </a:solidFill>
          <a:ln w="9525">
            <a:solidFill>
              <a:srgbClr val="CFC09B"/>
            </a:solidFill>
            <a:round/>
            <a:headEnd/>
            <a:tailEnd/>
          </a:ln>
        </p:spPr>
        <p:txBody>
          <a:bodyPr anchor="ctr"/>
          <a:lstStyle/>
          <a:p>
            <a:pPr algn="ctr">
              <a:lnSpc>
                <a:spcPct val="90000"/>
              </a:lnSpc>
            </a:pPr>
            <a:r>
              <a:rPr lang="en-US" sz="1600" b="1" dirty="0" smtClean="0">
                <a:solidFill>
                  <a:srgbClr val="CFC09B"/>
                </a:solidFill>
              </a:rPr>
              <a:t>Shelia Joyce</a:t>
            </a:r>
          </a:p>
          <a:p>
            <a:pPr algn="ctr">
              <a:lnSpc>
                <a:spcPct val="90000"/>
              </a:lnSpc>
            </a:pPr>
            <a:r>
              <a:rPr lang="en-US" sz="1600" b="1" dirty="0" smtClean="0">
                <a:solidFill>
                  <a:srgbClr val="CFC09B"/>
                </a:solidFill>
              </a:rPr>
              <a:t>Durham County Fire Marshall’s Office</a:t>
            </a:r>
          </a:p>
        </p:txBody>
      </p:sp>
      <p:pic>
        <p:nvPicPr>
          <p:cNvPr id="2" name="Picture 1" descr="DSC_0001.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flipH="1">
            <a:off x="322040" y="4433703"/>
            <a:ext cx="2760956" cy="2133651"/>
          </a:xfrm>
          <a:prstGeom prst="roundRect">
            <a:avLst>
              <a:gd name="adj" fmla="val 8594"/>
            </a:avLst>
          </a:prstGeom>
          <a:solidFill>
            <a:srgbClr val="FFFFFF">
              <a:shade val="85000"/>
            </a:srgbClr>
          </a:solidFill>
          <a:ln w="38100" cmpd="sng">
            <a:solidFill>
              <a:srgbClr val="CFC09B"/>
            </a:solidFill>
          </a:ln>
          <a:effectLst/>
        </p:spPr>
      </p:pic>
      <p:sp>
        <p:nvSpPr>
          <p:cNvPr id="3" name="Rounded Rectangle 2"/>
          <p:cNvSpPr/>
          <p:nvPr/>
        </p:nvSpPr>
        <p:spPr>
          <a:xfrm>
            <a:off x="3185423" y="4782805"/>
            <a:ext cx="1730984" cy="1436336"/>
          </a:xfrm>
          <a:prstGeom prst="roundRect">
            <a:avLst/>
          </a:prstGeom>
          <a:solidFill>
            <a:srgbClr val="800000"/>
          </a:solidFill>
          <a:ln>
            <a:solidFill>
              <a:srgbClr val="CFC0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CFC09B"/>
                </a:solidFill>
              </a:rPr>
              <a:t>Liz Wrenn</a:t>
            </a:r>
          </a:p>
          <a:p>
            <a:pPr algn="ctr"/>
            <a:r>
              <a:rPr lang="en-US" b="1" dirty="0" smtClean="0">
                <a:solidFill>
                  <a:srgbClr val="CFC09B"/>
                </a:solidFill>
              </a:rPr>
              <a:t>Costco in Durham</a:t>
            </a:r>
          </a:p>
          <a:p>
            <a:pPr algn="ctr"/>
            <a:r>
              <a:rPr lang="en-US" b="1" dirty="0" smtClean="0">
                <a:solidFill>
                  <a:srgbClr val="CFC09B"/>
                </a:solidFill>
              </a:rPr>
              <a:t>Deli Assistant</a:t>
            </a:r>
            <a:endParaRPr lang="en-US" b="1" dirty="0">
              <a:solidFill>
                <a:srgbClr val="CFC09B"/>
              </a:solidFill>
            </a:endParaRPr>
          </a:p>
        </p:txBody>
      </p:sp>
    </p:spTree>
    <p:extLst>
      <p:ext uri="{BB962C8B-B14F-4D97-AF65-F5344CB8AC3E}">
        <p14:creationId xmlns:p14="http://schemas.microsoft.com/office/powerpoint/2010/main" val="112660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251" y="3014828"/>
            <a:ext cx="8710082" cy="923330"/>
          </a:xfrm>
          <a:prstGeom prst="rect">
            <a:avLst/>
          </a:prstGeom>
          <a:noFill/>
        </p:spPr>
        <p:txBody>
          <a:bodyPr wrap="square" rtlCol="0">
            <a:spAutoFit/>
          </a:bodyPr>
          <a:lstStyle/>
          <a:p>
            <a:pPr algn="ctr"/>
            <a:r>
              <a:rPr lang="en-US" sz="5400" b="1" dirty="0" smtClean="0">
                <a:solidFill>
                  <a:srgbClr val="CFC09B"/>
                </a:solidFill>
              </a:rPr>
              <a:t>Community Events</a:t>
            </a:r>
            <a:endParaRPr lang="en-US" sz="5400" b="1" dirty="0">
              <a:solidFill>
                <a:srgbClr val="CFC09B"/>
              </a:solidFill>
            </a:endParaRPr>
          </a:p>
        </p:txBody>
      </p:sp>
    </p:spTree>
    <p:extLst>
      <p:ext uri="{BB962C8B-B14F-4D97-AF65-F5344CB8AC3E}">
        <p14:creationId xmlns:p14="http://schemas.microsoft.com/office/powerpoint/2010/main" val="9688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COMMUNITY EVENTS</a:t>
            </a:r>
            <a:endParaRPr lang="en-US" sz="3600" b="1" dirty="0">
              <a:solidFill>
                <a:srgbClr val="CFC09B"/>
              </a:solidFill>
            </a:endParaRPr>
          </a:p>
        </p:txBody>
      </p:sp>
      <p:pic>
        <p:nvPicPr>
          <p:cNvPr id="6" name="Picture 5" descr="DSC_015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987" y="1381807"/>
            <a:ext cx="5070719" cy="3360033"/>
          </a:xfrm>
          <a:prstGeom prst="roundRect">
            <a:avLst>
              <a:gd name="adj" fmla="val 8594"/>
            </a:avLst>
          </a:prstGeom>
          <a:solidFill>
            <a:srgbClr val="FFFFFF">
              <a:shade val="85000"/>
            </a:srgbClr>
          </a:solidFill>
          <a:ln w="38100" cmpd="sng">
            <a:solidFill>
              <a:srgbClr val="CFC09B"/>
            </a:solidFill>
          </a:ln>
          <a:effectLst/>
        </p:spPr>
      </p:pic>
      <p:sp>
        <p:nvSpPr>
          <p:cNvPr id="7" name="Rounded Rectangle 16"/>
          <p:cNvSpPr>
            <a:spLocks noChangeArrowheads="1"/>
          </p:cNvSpPr>
          <p:nvPr/>
        </p:nvSpPr>
        <p:spPr bwMode="auto">
          <a:xfrm>
            <a:off x="4824221" y="1381807"/>
            <a:ext cx="3307150" cy="1076166"/>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b="1" dirty="0" smtClean="0">
                <a:solidFill>
                  <a:srgbClr val="CFC09B"/>
                </a:solidFill>
              </a:rPr>
              <a:t>Mayor Bill Bell with a Family from the community at our Back to School 2013 Event!</a:t>
            </a:r>
            <a:endParaRPr lang="en-US" b="1" dirty="0">
              <a:solidFill>
                <a:srgbClr val="CFC09B"/>
              </a:solidFill>
            </a:endParaRPr>
          </a:p>
        </p:txBody>
      </p:sp>
      <p:pic>
        <p:nvPicPr>
          <p:cNvPr id="10" name="Picture 9" descr="DSC_01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1971" y="2967496"/>
            <a:ext cx="5367074" cy="3554831"/>
          </a:xfrm>
          <a:prstGeom prst="roundRect">
            <a:avLst>
              <a:gd name="adj" fmla="val 8594"/>
            </a:avLst>
          </a:prstGeom>
          <a:solidFill>
            <a:srgbClr val="FFFFFF">
              <a:shade val="85000"/>
            </a:srgbClr>
          </a:solidFill>
          <a:ln w="38100" cmpd="sng">
            <a:solidFill>
              <a:srgbClr val="CFC09B"/>
            </a:solidFill>
          </a:ln>
          <a:effectLst/>
        </p:spPr>
      </p:pic>
      <p:sp>
        <p:nvSpPr>
          <p:cNvPr id="11" name="Rounded Rectangle 16"/>
          <p:cNvSpPr>
            <a:spLocks noChangeArrowheads="1"/>
          </p:cNvSpPr>
          <p:nvPr/>
        </p:nvSpPr>
        <p:spPr bwMode="auto">
          <a:xfrm>
            <a:off x="343987" y="5397298"/>
            <a:ext cx="4365148" cy="910276"/>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b="1" dirty="0">
                <a:solidFill>
                  <a:srgbClr val="CFC09B"/>
                </a:solidFill>
              </a:rPr>
              <a:t>GlaxoSmithKline Senior Vice </a:t>
            </a:r>
            <a:r>
              <a:rPr lang="en-US" b="1" dirty="0" smtClean="0">
                <a:solidFill>
                  <a:srgbClr val="CFC09B"/>
                </a:solidFill>
              </a:rPr>
              <a:t>President, </a:t>
            </a:r>
            <a:r>
              <a:rPr lang="en-US" b="1" dirty="0">
                <a:solidFill>
                  <a:srgbClr val="CFC09B"/>
                </a:solidFill>
              </a:rPr>
              <a:t>Jack </a:t>
            </a:r>
            <a:r>
              <a:rPr lang="en-US" b="1" dirty="0" smtClean="0">
                <a:solidFill>
                  <a:srgbClr val="CFC09B"/>
                </a:solidFill>
              </a:rPr>
              <a:t>Bailey, ringing the bells at our Back to School 2013 Event! </a:t>
            </a:r>
            <a:endParaRPr lang="en-US" b="1" dirty="0">
              <a:solidFill>
                <a:srgbClr val="CFC09B"/>
              </a:solidFill>
            </a:endParaRPr>
          </a:p>
        </p:txBody>
      </p:sp>
    </p:spTree>
    <p:extLst>
      <p:ext uri="{BB962C8B-B14F-4D97-AF65-F5344CB8AC3E}">
        <p14:creationId xmlns:p14="http://schemas.microsoft.com/office/powerpoint/2010/main" val="96666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9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2286000"/>
            <a:ext cx="868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Arial" panose="020B0604020202020204" pitchFamily="34" charset="0"/>
              <a:buChar char="•"/>
              <a:defRPr sz="3200">
                <a:solidFill>
                  <a:schemeClr val="tx1"/>
                </a:solidFill>
                <a:latin typeface="Calibri" panose="020F0502020204030204" pitchFamily="34" charset="0"/>
                <a:ea typeface="ヒラギノ角ゴ ProN W3" charset="-128"/>
                <a:sym typeface="Calibri" panose="020F050202020403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Calibri" panose="020F0502020204030204" pitchFamily="34" charset="0"/>
                <a:ea typeface="ヒラギノ角ゴ ProN W3" charset="-128"/>
                <a:sym typeface="Calibri" panose="020F050202020403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Calibri" panose="020F0502020204030204" pitchFamily="34" charset="0"/>
                <a:ea typeface="ヒラギノ角ゴ ProN W3" charset="-128"/>
                <a:sym typeface="Calibri" panose="020F050202020403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9pPr>
          </a:lstStyle>
          <a:p>
            <a:pPr algn="ctr" eaLnBrk="1" hangingPunct="1">
              <a:spcBef>
                <a:spcPct val="0"/>
              </a:spcBef>
              <a:buClrTx/>
              <a:buSzTx/>
              <a:buFontTx/>
              <a:buNone/>
            </a:pPr>
            <a:r>
              <a:rPr lang="en-US" altLang="en-US" sz="3600" b="1">
                <a:solidFill>
                  <a:srgbClr val="CFC09B"/>
                </a:solidFill>
                <a:ea typeface="MS PGothic" panose="020B0600070205080204" pitchFamily="34" charset="-128"/>
              </a:rPr>
              <a:t>Our Mission is to meet through the power of Jesus Christ the needs of the whole person: spiritual, educational, emotional, physical, social, and vocational, so that those who are hurting may become fully functioning members of society.</a:t>
            </a:r>
          </a:p>
        </p:txBody>
      </p:sp>
      <p:sp>
        <p:nvSpPr>
          <p:cNvPr id="3075" name="Rectangle 1"/>
          <p:cNvSpPr>
            <a:spLocks/>
          </p:cNvSpPr>
          <p:nvPr/>
        </p:nvSpPr>
        <p:spPr bwMode="auto">
          <a:xfrm>
            <a:off x="1143000" y="304800"/>
            <a:ext cx="772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800"/>
              </a:spcBef>
              <a:buClr>
                <a:srgbClr val="000000"/>
              </a:buClr>
              <a:buSzPct val="100000"/>
              <a:buFont typeface="Arial" panose="020B0604020202020204" pitchFamily="34" charset="0"/>
              <a:buChar char="•"/>
              <a:defRPr sz="3200">
                <a:solidFill>
                  <a:schemeClr val="tx1"/>
                </a:solidFill>
                <a:latin typeface="Calibri" panose="020F0502020204030204" pitchFamily="34" charset="0"/>
                <a:ea typeface="ヒラギノ角ゴ ProN W3" charset="-128"/>
                <a:sym typeface="Calibri" panose="020F050202020403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Calibri" panose="020F0502020204030204" pitchFamily="34" charset="0"/>
                <a:ea typeface="ヒラギノ角ゴ ProN W3" charset="-128"/>
                <a:sym typeface="Calibri" panose="020F050202020403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Calibri" panose="020F0502020204030204" pitchFamily="34" charset="0"/>
                <a:ea typeface="ヒラギノ角ゴ ProN W3" charset="-128"/>
                <a:sym typeface="Calibri" panose="020F050202020403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9pPr>
          </a:lstStyle>
          <a:p>
            <a:pPr algn="r" eaLnBrk="1" hangingPunct="1">
              <a:spcBef>
                <a:spcPct val="0"/>
              </a:spcBef>
              <a:buClrTx/>
              <a:buSzTx/>
              <a:buFontTx/>
              <a:buNone/>
            </a:pPr>
            <a:r>
              <a:rPr lang="en-US" altLang="en-US" sz="5400" b="1">
                <a:solidFill>
                  <a:srgbClr val="CFC09B"/>
                </a:solidFill>
                <a:latin typeface="Calibri Bold" panose="020F0702030404030204" pitchFamily="34" charset="0"/>
                <a:sym typeface="Calibri Bold" panose="020F0702030404030204" pitchFamily="34" charset="0"/>
              </a:rPr>
              <a:t>Mission Statement</a:t>
            </a:r>
          </a:p>
        </p:txBody>
      </p:sp>
    </p:spTree>
    <p:extLst>
      <p:ext uri="{BB962C8B-B14F-4D97-AF65-F5344CB8AC3E}">
        <p14:creationId xmlns:p14="http://schemas.microsoft.com/office/powerpoint/2010/main" val="2123091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p:cNvSpPr>
          <p:nvPr/>
        </p:nvSpPr>
        <p:spPr bwMode="auto">
          <a:xfrm>
            <a:off x="1041400" y="457200"/>
            <a:ext cx="772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800"/>
              </a:spcBef>
              <a:buClr>
                <a:srgbClr val="000000"/>
              </a:buClr>
              <a:buSzPct val="100000"/>
              <a:buFont typeface="Arial" panose="020B0604020202020204" pitchFamily="34" charset="0"/>
              <a:buChar char="•"/>
              <a:defRPr sz="3200">
                <a:solidFill>
                  <a:schemeClr val="tx1"/>
                </a:solidFill>
                <a:latin typeface="Calibri" panose="020F0502020204030204" pitchFamily="34" charset="0"/>
                <a:ea typeface="ヒラギノ角ゴ ProN W3" charset="-128"/>
                <a:sym typeface="Calibri" panose="020F050202020403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Calibri" panose="020F0502020204030204" pitchFamily="34" charset="0"/>
                <a:ea typeface="ヒラギノ角ゴ ProN W3" charset="-128"/>
                <a:sym typeface="Calibri" panose="020F050202020403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Calibri" panose="020F0502020204030204" pitchFamily="34" charset="0"/>
                <a:ea typeface="ヒラギノ角ゴ ProN W3" charset="-128"/>
                <a:sym typeface="Calibri" panose="020F050202020403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9pPr>
          </a:lstStyle>
          <a:p>
            <a:pPr algn="r" eaLnBrk="1" hangingPunct="1">
              <a:spcBef>
                <a:spcPct val="0"/>
              </a:spcBef>
              <a:buClrTx/>
              <a:buSzTx/>
              <a:buFontTx/>
              <a:buNone/>
            </a:pPr>
            <a:r>
              <a:rPr lang="en-US" altLang="en-US" sz="4500" b="1">
                <a:solidFill>
                  <a:srgbClr val="CFC09B"/>
                </a:solidFill>
                <a:latin typeface="Calibri Bold" panose="020F0702030404030204" pitchFamily="34" charset="0"/>
                <a:sym typeface="Calibri Bold" panose="020F0702030404030204" pitchFamily="34" charset="0"/>
              </a:rPr>
              <a:t>We’re #1!</a:t>
            </a:r>
          </a:p>
        </p:txBody>
      </p:sp>
      <p:pic>
        <p:nvPicPr>
          <p:cNvPr id="6147" name="Picture 3" descr="Charity-Navigator-4-Stars(we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2766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p:cNvSpPr txBox="1">
            <a:spLocks noChangeArrowheads="1"/>
          </p:cNvSpPr>
          <p:nvPr/>
        </p:nvSpPr>
        <p:spPr bwMode="auto">
          <a:xfrm>
            <a:off x="3886200" y="1597025"/>
            <a:ext cx="4953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Arial" panose="020B0604020202020204" pitchFamily="34" charset="0"/>
              <a:buChar char="•"/>
              <a:defRPr sz="3200">
                <a:solidFill>
                  <a:schemeClr val="tx1"/>
                </a:solidFill>
                <a:latin typeface="Calibri" panose="020F0502020204030204" pitchFamily="34" charset="0"/>
                <a:ea typeface="ヒラギノ角ゴ ProN W3" charset="-128"/>
                <a:sym typeface="Calibri" panose="020F050202020403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Calibri" panose="020F0502020204030204" pitchFamily="34" charset="0"/>
                <a:ea typeface="ヒラギノ角ゴ ProN W3" charset="-128"/>
                <a:sym typeface="Calibri" panose="020F050202020403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Calibri" panose="020F0502020204030204" pitchFamily="34" charset="0"/>
                <a:ea typeface="ヒラギノ角ゴ ProN W3" charset="-128"/>
                <a:sym typeface="Calibri" panose="020F050202020403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9pPr>
          </a:lstStyle>
          <a:p>
            <a:pPr eaLnBrk="1" hangingPunct="1">
              <a:lnSpc>
                <a:spcPct val="130000"/>
              </a:lnSpc>
              <a:spcBef>
                <a:spcPct val="0"/>
              </a:spcBef>
              <a:buClrTx/>
              <a:buSzTx/>
              <a:buFontTx/>
              <a:buNone/>
            </a:pPr>
            <a:r>
              <a:rPr lang="en-US" altLang="en-US" sz="2800" b="1">
                <a:solidFill>
                  <a:srgbClr val="CFC09B"/>
                </a:solidFill>
              </a:rPr>
              <a:t>Charity Navigator is the nation’s largest and most utilized evaluator of charities.</a:t>
            </a:r>
          </a:p>
          <a:p>
            <a:pPr eaLnBrk="1" hangingPunct="1">
              <a:lnSpc>
                <a:spcPct val="130000"/>
              </a:lnSpc>
              <a:spcBef>
                <a:spcPct val="0"/>
              </a:spcBef>
              <a:buClrTx/>
              <a:buSzTx/>
              <a:buFontTx/>
              <a:buNone/>
            </a:pPr>
            <a:r>
              <a:rPr lang="en-US" altLang="en-US" sz="2800" b="1">
                <a:solidFill>
                  <a:srgbClr val="CFC09B"/>
                </a:solidFill>
              </a:rPr>
              <a:t>Charity Navigator ranks the Durham Rescue Mission the #1 Homeless Services Provider in the Carolinas. </a:t>
            </a:r>
          </a:p>
        </p:txBody>
      </p:sp>
      <p:sp>
        <p:nvSpPr>
          <p:cNvPr id="6149" name="TextBox 5"/>
          <p:cNvSpPr txBox="1">
            <a:spLocks noChangeArrowheads="1"/>
          </p:cNvSpPr>
          <p:nvPr/>
        </p:nvSpPr>
        <p:spPr bwMode="auto">
          <a:xfrm>
            <a:off x="228600" y="55626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Arial" panose="020B0604020202020204" pitchFamily="34" charset="0"/>
              <a:buChar char="•"/>
              <a:defRPr sz="3200">
                <a:solidFill>
                  <a:schemeClr val="tx1"/>
                </a:solidFill>
                <a:latin typeface="Calibri" panose="020F0502020204030204" pitchFamily="34" charset="0"/>
                <a:ea typeface="ヒラギノ角ゴ ProN W3" charset="-128"/>
                <a:sym typeface="Calibri" panose="020F0502020204030204" pitchFamily="34" charset="0"/>
              </a:defRPr>
            </a:lvl1pPr>
            <a:lvl2pPr marL="742950" indent="-285750">
              <a:spcBef>
                <a:spcPts val="700"/>
              </a:spcBef>
              <a:buClr>
                <a:srgbClr val="000000"/>
              </a:buClr>
              <a:buSzPct val="100000"/>
              <a:buFont typeface="Arial" panose="020B0604020202020204" pitchFamily="34" charset="0"/>
              <a:buChar char="–"/>
              <a:defRPr sz="2800">
                <a:solidFill>
                  <a:schemeClr val="tx1"/>
                </a:solidFill>
                <a:latin typeface="Calibri" panose="020F0502020204030204" pitchFamily="34" charset="0"/>
                <a:ea typeface="ヒラギノ角ゴ ProN W3" charset="-128"/>
                <a:sym typeface="Calibri" panose="020F050202020403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Calibri" panose="020F0502020204030204" pitchFamily="34" charset="0"/>
                <a:ea typeface="ヒラギノ角ゴ ProN W3" charset="-128"/>
                <a:sym typeface="Calibri" panose="020F050202020403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Calibri" panose="020F0502020204030204" pitchFamily="34" charset="0"/>
                <a:ea typeface="ヒラギノ角ゴ ProN W3" charset="-128"/>
                <a:sym typeface="Calibri" panose="020F0502020204030204" pitchFamily="34" charset="0"/>
              </a:defRPr>
            </a:lvl9pPr>
          </a:lstStyle>
          <a:p>
            <a:pPr algn="ctr" eaLnBrk="1" hangingPunct="1">
              <a:spcBef>
                <a:spcPct val="0"/>
              </a:spcBef>
              <a:buClrTx/>
              <a:buSzTx/>
              <a:buFontTx/>
              <a:buNone/>
            </a:pPr>
            <a:r>
              <a:rPr lang="en-US" altLang="en-US" sz="3000" b="1">
                <a:solidFill>
                  <a:srgbClr val="CFC09B"/>
                </a:solidFill>
              </a:rPr>
              <a:t>This is our 3</a:t>
            </a:r>
            <a:r>
              <a:rPr lang="en-US" altLang="en-US" sz="3000" b="1" baseline="30000">
                <a:solidFill>
                  <a:srgbClr val="CFC09B"/>
                </a:solidFill>
              </a:rPr>
              <a:t>rd</a:t>
            </a:r>
            <a:r>
              <a:rPr lang="en-US" altLang="en-US" sz="3000" b="1">
                <a:solidFill>
                  <a:srgbClr val="CFC09B"/>
                </a:solidFill>
              </a:rPr>
              <a:t> year earning the four star </a:t>
            </a:r>
          </a:p>
          <a:p>
            <a:pPr algn="ctr" eaLnBrk="1" hangingPunct="1">
              <a:spcBef>
                <a:spcPct val="0"/>
              </a:spcBef>
              <a:buClrTx/>
              <a:buSzTx/>
              <a:buFontTx/>
              <a:buNone/>
            </a:pPr>
            <a:r>
              <a:rPr lang="en-US" altLang="en-US" sz="3000" b="1">
                <a:solidFill>
                  <a:srgbClr val="CFC09B"/>
                </a:solidFill>
              </a:rPr>
              <a:t>#1 Charity Navigator ranking!</a:t>
            </a:r>
          </a:p>
        </p:txBody>
      </p:sp>
    </p:spTree>
    <p:extLst>
      <p:ext uri="{BB962C8B-B14F-4D97-AF65-F5344CB8AC3E}">
        <p14:creationId xmlns:p14="http://schemas.microsoft.com/office/powerpoint/2010/main" val="2994816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3238" y="1368425"/>
            <a:ext cx="2667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7200" b="1">
                <a:solidFill>
                  <a:srgbClr val="CFC09B"/>
                </a:solidFill>
                <a:ea typeface="MS PGothic" charset="0"/>
                <a:cs typeface="MS PGothic" charset="0"/>
                <a:sym typeface="Calibri" charset="0"/>
              </a:rPr>
              <a:t>Father</a:t>
            </a:r>
          </a:p>
        </p:txBody>
      </p:sp>
      <p:sp>
        <p:nvSpPr>
          <p:cNvPr id="7" name="TextBox 6"/>
          <p:cNvSpPr txBox="1">
            <a:spLocks noChangeArrowheads="1"/>
          </p:cNvSpPr>
          <p:nvPr/>
        </p:nvSpPr>
        <p:spPr bwMode="auto">
          <a:xfrm>
            <a:off x="1519238" y="2206625"/>
            <a:ext cx="2667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CFC09B"/>
                </a:solidFill>
                <a:ea typeface="MS PGothic" charset="0"/>
                <a:cs typeface="MS PGothic" charset="0"/>
                <a:sym typeface="Calibri" charset="0"/>
              </a:rPr>
              <a:t>Mother</a:t>
            </a:r>
          </a:p>
        </p:txBody>
      </p:sp>
      <p:sp>
        <p:nvSpPr>
          <p:cNvPr id="8" name="TextBox 7"/>
          <p:cNvSpPr txBox="1">
            <a:spLocks noChangeArrowheads="1"/>
          </p:cNvSpPr>
          <p:nvPr/>
        </p:nvSpPr>
        <p:spPr bwMode="auto">
          <a:xfrm>
            <a:off x="5614988" y="2506663"/>
            <a:ext cx="20574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400" b="1">
                <a:solidFill>
                  <a:srgbClr val="CFC09B"/>
                </a:solidFill>
                <a:ea typeface="MS PGothic" charset="0"/>
                <a:cs typeface="MS PGothic" charset="0"/>
                <a:sym typeface="Calibri" charset="0"/>
              </a:rPr>
              <a:t>Brother</a:t>
            </a:r>
          </a:p>
        </p:txBody>
      </p:sp>
      <p:sp>
        <p:nvSpPr>
          <p:cNvPr id="9" name="TextBox 8"/>
          <p:cNvSpPr txBox="1">
            <a:spLocks noChangeArrowheads="1"/>
          </p:cNvSpPr>
          <p:nvPr/>
        </p:nvSpPr>
        <p:spPr bwMode="auto">
          <a:xfrm>
            <a:off x="1443038" y="3425825"/>
            <a:ext cx="34290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800" b="1">
                <a:solidFill>
                  <a:srgbClr val="CFC09B"/>
                </a:solidFill>
                <a:ea typeface="MS PGothic" charset="0"/>
                <a:cs typeface="MS PGothic" charset="0"/>
                <a:sym typeface="Calibri" charset="0"/>
              </a:rPr>
              <a:t>Sister</a:t>
            </a:r>
          </a:p>
        </p:txBody>
      </p:sp>
      <p:sp>
        <p:nvSpPr>
          <p:cNvPr id="10" name="TextBox 9"/>
          <p:cNvSpPr txBox="1">
            <a:spLocks noChangeArrowheads="1"/>
          </p:cNvSpPr>
          <p:nvPr/>
        </p:nvSpPr>
        <p:spPr bwMode="auto">
          <a:xfrm>
            <a:off x="4019550" y="3165475"/>
            <a:ext cx="2057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400" b="1">
                <a:solidFill>
                  <a:srgbClr val="CFC09B"/>
                </a:solidFill>
                <a:ea typeface="MS PGothic" charset="0"/>
                <a:cs typeface="MS PGothic" charset="0"/>
                <a:sym typeface="Calibri" charset="0"/>
              </a:rPr>
              <a:t>Aunt</a:t>
            </a:r>
          </a:p>
        </p:txBody>
      </p:sp>
      <p:sp>
        <p:nvSpPr>
          <p:cNvPr id="11" name="TextBox 10"/>
          <p:cNvSpPr txBox="1">
            <a:spLocks noChangeArrowheads="1"/>
          </p:cNvSpPr>
          <p:nvPr/>
        </p:nvSpPr>
        <p:spPr bwMode="auto">
          <a:xfrm>
            <a:off x="3205163" y="5165725"/>
            <a:ext cx="2895600" cy="109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6500" b="1">
                <a:solidFill>
                  <a:srgbClr val="CFC09B"/>
                </a:solidFill>
                <a:ea typeface="MS PGothic" charset="0"/>
                <a:cs typeface="MS PGothic" charset="0"/>
                <a:sym typeface="Calibri" charset="0"/>
              </a:rPr>
              <a:t>Cousin</a:t>
            </a:r>
          </a:p>
        </p:txBody>
      </p:sp>
      <p:sp>
        <p:nvSpPr>
          <p:cNvPr id="12" name="TextBox 11"/>
          <p:cNvSpPr txBox="1">
            <a:spLocks noChangeArrowheads="1"/>
          </p:cNvSpPr>
          <p:nvPr/>
        </p:nvSpPr>
        <p:spPr bwMode="auto">
          <a:xfrm>
            <a:off x="2768600" y="4524375"/>
            <a:ext cx="1905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CFC09B"/>
                </a:solidFill>
                <a:ea typeface="MS PGothic" charset="0"/>
                <a:cs typeface="MS PGothic" charset="0"/>
                <a:sym typeface="Calibri" charset="0"/>
              </a:rPr>
              <a:t>Uncle</a:t>
            </a:r>
          </a:p>
        </p:txBody>
      </p:sp>
      <p:sp>
        <p:nvSpPr>
          <p:cNvPr id="13" name="TextBox 12"/>
          <p:cNvSpPr txBox="1">
            <a:spLocks noChangeArrowheads="1"/>
          </p:cNvSpPr>
          <p:nvPr/>
        </p:nvSpPr>
        <p:spPr bwMode="auto">
          <a:xfrm>
            <a:off x="5467350" y="3289300"/>
            <a:ext cx="2667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b="1">
                <a:solidFill>
                  <a:srgbClr val="CFC09B"/>
                </a:solidFill>
                <a:ea typeface="MS PGothic" charset="0"/>
                <a:cs typeface="MS PGothic" charset="0"/>
                <a:sym typeface="Calibri" charset="0"/>
              </a:rPr>
              <a:t>Grandparent</a:t>
            </a:r>
          </a:p>
        </p:txBody>
      </p:sp>
      <p:sp>
        <p:nvSpPr>
          <p:cNvPr id="14" name="TextBox 13"/>
          <p:cNvSpPr txBox="1">
            <a:spLocks noChangeArrowheads="1"/>
          </p:cNvSpPr>
          <p:nvPr/>
        </p:nvSpPr>
        <p:spPr bwMode="auto">
          <a:xfrm>
            <a:off x="4281488" y="3814763"/>
            <a:ext cx="2667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CFC09B"/>
                </a:solidFill>
                <a:ea typeface="MS PGothic" charset="0"/>
                <a:cs typeface="MS PGothic" charset="0"/>
                <a:sym typeface="Calibri" charset="0"/>
              </a:rPr>
              <a:t>Nephew</a:t>
            </a:r>
          </a:p>
        </p:txBody>
      </p:sp>
      <p:sp>
        <p:nvSpPr>
          <p:cNvPr id="15" name="TextBox 14"/>
          <p:cNvSpPr txBox="1">
            <a:spLocks noChangeArrowheads="1"/>
          </p:cNvSpPr>
          <p:nvPr/>
        </p:nvSpPr>
        <p:spPr bwMode="auto">
          <a:xfrm>
            <a:off x="4781550" y="4716463"/>
            <a:ext cx="12954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600" b="1">
                <a:solidFill>
                  <a:srgbClr val="CFC09B"/>
                </a:solidFill>
                <a:ea typeface="MS PGothic" charset="0"/>
                <a:cs typeface="MS PGothic" charset="0"/>
                <a:sym typeface="Calibri" charset="0"/>
              </a:rPr>
              <a:t>Niece</a:t>
            </a:r>
          </a:p>
        </p:txBody>
      </p:sp>
      <p:sp>
        <p:nvSpPr>
          <p:cNvPr id="16" name="TextBox 15"/>
          <p:cNvSpPr txBox="1">
            <a:spLocks noChangeArrowheads="1"/>
          </p:cNvSpPr>
          <p:nvPr/>
        </p:nvSpPr>
        <p:spPr bwMode="auto">
          <a:xfrm>
            <a:off x="3881438" y="2101850"/>
            <a:ext cx="2057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0" b="1">
                <a:solidFill>
                  <a:srgbClr val="CFC09B"/>
                </a:solidFill>
                <a:ea typeface="MS PGothic" charset="0"/>
                <a:cs typeface="MS PGothic" charset="0"/>
                <a:sym typeface="Calibri" charset="0"/>
              </a:rPr>
              <a:t>Son</a:t>
            </a:r>
          </a:p>
        </p:txBody>
      </p:sp>
      <p:sp>
        <p:nvSpPr>
          <p:cNvPr id="17" name="TextBox 16"/>
          <p:cNvSpPr txBox="1">
            <a:spLocks noChangeArrowheads="1"/>
          </p:cNvSpPr>
          <p:nvPr/>
        </p:nvSpPr>
        <p:spPr bwMode="auto">
          <a:xfrm>
            <a:off x="1138238" y="2892425"/>
            <a:ext cx="3886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CFC09B"/>
                </a:solidFill>
                <a:ea typeface="MS PGothic" charset="0"/>
                <a:cs typeface="MS PGothic" charset="0"/>
                <a:sym typeface="Calibri" charset="0"/>
              </a:rPr>
              <a:t>Daughter</a:t>
            </a:r>
          </a:p>
        </p:txBody>
      </p:sp>
      <p:sp>
        <p:nvSpPr>
          <p:cNvPr id="19" name="TextBox 18"/>
          <p:cNvSpPr txBox="1"/>
          <p:nvPr/>
        </p:nvSpPr>
        <p:spPr>
          <a:xfrm>
            <a:off x="2201923" y="359831"/>
            <a:ext cx="6100233" cy="646331"/>
          </a:xfrm>
          <a:prstGeom prst="rect">
            <a:avLst/>
          </a:prstGeom>
          <a:noFill/>
        </p:spPr>
        <p:txBody>
          <a:bodyPr wrap="square" rtlCol="0">
            <a:spAutoFit/>
          </a:bodyPr>
          <a:lstStyle/>
          <a:p>
            <a:pPr algn="r"/>
            <a:r>
              <a:rPr lang="en-US" sz="3600" b="1" dirty="0" smtClean="0">
                <a:solidFill>
                  <a:srgbClr val="CFC09B"/>
                </a:solidFill>
              </a:rPr>
              <a:t>ADDICTION IS CLOSE TO HOME</a:t>
            </a:r>
            <a:endParaRPr lang="en-US" sz="3600" b="1" dirty="0">
              <a:solidFill>
                <a:srgbClr val="CFC09B"/>
              </a:solidFill>
            </a:endParaRPr>
          </a:p>
        </p:txBody>
      </p:sp>
    </p:spTree>
    <p:extLst>
      <p:ext uri="{BB962C8B-B14F-4D97-AF65-F5344CB8AC3E}">
        <p14:creationId xmlns:p14="http://schemas.microsoft.com/office/powerpoint/2010/main" val="372226366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ke-White-Hous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4255" y="3951802"/>
            <a:ext cx="3819253" cy="2529635"/>
          </a:xfrm>
          <a:prstGeom prst="roundRect">
            <a:avLst>
              <a:gd name="adj" fmla="val 8594"/>
            </a:avLst>
          </a:prstGeom>
          <a:solidFill>
            <a:srgbClr val="FFFFFF">
              <a:shade val="85000"/>
            </a:srgbClr>
          </a:solidFill>
          <a:ln w="76200" cmpd="sng">
            <a:solidFill>
              <a:srgbClr val="CFC09B"/>
            </a:solidFill>
          </a:ln>
          <a:effectLst/>
        </p:spPr>
      </p:pic>
      <p:pic>
        <p:nvPicPr>
          <p:cNvPr id="3" name="Picture 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9641" y="1427996"/>
            <a:ext cx="3809999" cy="2523806"/>
          </a:xfrm>
          <a:prstGeom prst="roundRect">
            <a:avLst>
              <a:gd name="adj" fmla="val 8594"/>
            </a:avLst>
          </a:prstGeom>
          <a:solidFill>
            <a:srgbClr val="FFFFFF">
              <a:shade val="85000"/>
            </a:srgbClr>
          </a:solidFill>
          <a:ln w="76200" cmpd="sng">
            <a:solidFill>
              <a:srgbClr val="CFC09B"/>
            </a:solidFill>
          </a:ln>
          <a:effectLst/>
        </p:spPr>
      </p:pic>
      <p:sp>
        <p:nvSpPr>
          <p:cNvPr id="4" name="Rounded Rectangle 16"/>
          <p:cNvSpPr>
            <a:spLocks noChangeArrowheads="1"/>
          </p:cNvSpPr>
          <p:nvPr/>
        </p:nvSpPr>
        <p:spPr bwMode="auto">
          <a:xfrm>
            <a:off x="5567841" y="3561596"/>
            <a:ext cx="2057400" cy="762000"/>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smtClean="0">
                <a:solidFill>
                  <a:srgbClr val="CFC09B"/>
                </a:solidFill>
              </a:rPr>
              <a:t>Transitional</a:t>
            </a:r>
            <a:br>
              <a:rPr lang="en-US" sz="2300" b="1" dirty="0" smtClean="0">
                <a:solidFill>
                  <a:srgbClr val="CFC09B"/>
                </a:solidFill>
              </a:rPr>
            </a:br>
            <a:r>
              <a:rPr lang="en-US" sz="2300" b="1" dirty="0" smtClean="0">
                <a:solidFill>
                  <a:srgbClr val="CFC09B"/>
                </a:solidFill>
              </a:rPr>
              <a:t>Beds</a:t>
            </a:r>
            <a:endParaRPr lang="en-US" sz="2300" b="1" dirty="0">
              <a:solidFill>
                <a:srgbClr val="CFC09B"/>
              </a:solidFill>
            </a:endParaRPr>
          </a:p>
        </p:txBody>
      </p:sp>
      <p:sp>
        <p:nvSpPr>
          <p:cNvPr id="6" name="Rounded Rectangle 16"/>
          <p:cNvSpPr>
            <a:spLocks noChangeArrowheads="1"/>
          </p:cNvSpPr>
          <p:nvPr/>
        </p:nvSpPr>
        <p:spPr bwMode="auto">
          <a:xfrm>
            <a:off x="1479842" y="2398813"/>
            <a:ext cx="2057400" cy="762000"/>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smtClean="0">
                <a:solidFill>
                  <a:srgbClr val="CFC09B"/>
                </a:solidFill>
              </a:rPr>
              <a:t>Emergency</a:t>
            </a:r>
            <a:br>
              <a:rPr lang="en-US" sz="2300" b="1" dirty="0" smtClean="0">
                <a:solidFill>
                  <a:srgbClr val="CFC09B"/>
                </a:solidFill>
              </a:rPr>
            </a:br>
            <a:r>
              <a:rPr lang="en-US" sz="2300" b="1" dirty="0" smtClean="0">
                <a:solidFill>
                  <a:srgbClr val="CFC09B"/>
                </a:solidFill>
              </a:rPr>
              <a:t>Beds</a:t>
            </a:r>
            <a:endParaRPr lang="en-US" sz="2300" b="1" dirty="0">
              <a:solidFill>
                <a:srgbClr val="CFC09B"/>
              </a:solidFill>
            </a:endParaRPr>
          </a:p>
        </p:txBody>
      </p:sp>
      <p:sp>
        <p:nvSpPr>
          <p:cNvPr id="7" name="TextBox 6"/>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Helping those in need…..</a:t>
            </a:r>
            <a:endParaRPr lang="en-US" sz="3600" b="1" dirty="0">
              <a:solidFill>
                <a:srgbClr val="CFC09B"/>
              </a:solidFill>
            </a:endParaRPr>
          </a:p>
        </p:txBody>
      </p:sp>
      <p:sp>
        <p:nvSpPr>
          <p:cNvPr id="9" name="Rounded Rectangle 16"/>
          <p:cNvSpPr>
            <a:spLocks noChangeArrowheads="1"/>
          </p:cNvSpPr>
          <p:nvPr/>
        </p:nvSpPr>
        <p:spPr bwMode="auto">
          <a:xfrm>
            <a:off x="3537242" y="5848723"/>
            <a:ext cx="2057400" cy="762000"/>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smtClean="0">
                <a:solidFill>
                  <a:srgbClr val="CFC09B"/>
                </a:solidFill>
              </a:rPr>
              <a:t>Supportive</a:t>
            </a:r>
          </a:p>
          <a:p>
            <a:pPr algn="ctr">
              <a:lnSpc>
                <a:spcPct val="90000"/>
              </a:lnSpc>
            </a:pPr>
            <a:r>
              <a:rPr lang="en-US" sz="2300" b="1" dirty="0" smtClean="0">
                <a:solidFill>
                  <a:srgbClr val="CFC09B"/>
                </a:solidFill>
              </a:rPr>
              <a:t>Beds</a:t>
            </a:r>
            <a:endParaRPr lang="en-US" sz="2300" b="1" dirty="0">
              <a:solidFill>
                <a:srgbClr val="CFC09B"/>
              </a:solidFill>
            </a:endParaRPr>
          </a:p>
        </p:txBody>
      </p:sp>
    </p:spTree>
    <p:extLst>
      <p:ext uri="{BB962C8B-B14F-4D97-AF65-F5344CB8AC3E}">
        <p14:creationId xmlns:p14="http://schemas.microsoft.com/office/powerpoint/2010/main" val="1716144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00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8244" y="1334211"/>
            <a:ext cx="4934956" cy="2637403"/>
          </a:xfrm>
          <a:prstGeom prst="roundRect">
            <a:avLst>
              <a:gd name="adj" fmla="val 8594"/>
            </a:avLst>
          </a:prstGeom>
          <a:solidFill>
            <a:srgbClr val="FFFFFF">
              <a:shade val="85000"/>
            </a:srgbClr>
          </a:solidFill>
          <a:ln w="38100" cmpd="sng">
            <a:solidFill>
              <a:srgbClr val="CFC09B"/>
            </a:solidFill>
          </a:ln>
          <a:effectLst/>
        </p:spPr>
      </p:pic>
      <p:pic>
        <p:nvPicPr>
          <p:cNvPr id="6" name="Picture 5" descr="Combined Group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8615" y="3971614"/>
            <a:ext cx="4760184" cy="2544489"/>
          </a:xfrm>
          <a:prstGeom prst="roundRect">
            <a:avLst>
              <a:gd name="adj" fmla="val 8594"/>
            </a:avLst>
          </a:prstGeom>
          <a:solidFill>
            <a:srgbClr val="FFFFFF">
              <a:shade val="85000"/>
            </a:srgbClr>
          </a:solidFill>
          <a:ln w="38100" cmpd="sng">
            <a:solidFill>
              <a:srgbClr val="CFC09B"/>
            </a:solidFill>
          </a:ln>
          <a:effectLst/>
        </p:spPr>
      </p:pic>
      <p:sp>
        <p:nvSpPr>
          <p:cNvPr id="10" name="Rounded Rectangle 9"/>
          <p:cNvSpPr/>
          <p:nvPr/>
        </p:nvSpPr>
        <p:spPr>
          <a:xfrm>
            <a:off x="920998" y="3592678"/>
            <a:ext cx="3606744" cy="378936"/>
          </a:xfrm>
          <a:prstGeom prst="roundRect">
            <a:avLst/>
          </a:prstGeom>
          <a:solidFill>
            <a:srgbClr val="800000">
              <a:alpha val="78000"/>
            </a:srgbClr>
          </a:solidFill>
          <a:ln w="12700" cmpd="sng">
            <a:solidFill>
              <a:srgbClr val="CFC0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7C8"/>
                </a:solidFill>
              </a:rPr>
              <a:t>Fall Victory Graduation</a:t>
            </a:r>
            <a:endParaRPr lang="en-US" sz="1600" dirty="0">
              <a:solidFill>
                <a:srgbClr val="FFF7C8"/>
              </a:solidFill>
            </a:endParaRPr>
          </a:p>
        </p:txBody>
      </p:sp>
      <p:sp>
        <p:nvSpPr>
          <p:cNvPr id="11" name="Rounded Rectangle 10"/>
          <p:cNvSpPr/>
          <p:nvPr/>
        </p:nvSpPr>
        <p:spPr>
          <a:xfrm>
            <a:off x="4744754" y="6155885"/>
            <a:ext cx="3651099" cy="360218"/>
          </a:xfrm>
          <a:prstGeom prst="roundRect">
            <a:avLst/>
          </a:prstGeom>
          <a:solidFill>
            <a:srgbClr val="800000">
              <a:alpha val="78000"/>
            </a:srgbClr>
          </a:solidFill>
          <a:ln w="12700" cmpd="sng">
            <a:solidFill>
              <a:srgbClr val="CFC0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7C8"/>
                </a:solidFill>
              </a:rPr>
              <a:t>Spring Victory Graduation</a:t>
            </a:r>
            <a:endParaRPr lang="en-US" sz="1600" dirty="0">
              <a:solidFill>
                <a:srgbClr val="FFF7C8"/>
              </a:solidFill>
            </a:endParaRPr>
          </a:p>
        </p:txBody>
      </p:sp>
      <p:sp>
        <p:nvSpPr>
          <p:cNvPr id="12" name="TextBox 11"/>
          <p:cNvSpPr txBox="1"/>
          <p:nvPr/>
        </p:nvSpPr>
        <p:spPr>
          <a:xfrm>
            <a:off x="2335708" y="359831"/>
            <a:ext cx="6621680" cy="646331"/>
          </a:xfrm>
          <a:prstGeom prst="rect">
            <a:avLst/>
          </a:prstGeom>
          <a:noFill/>
        </p:spPr>
        <p:txBody>
          <a:bodyPr wrap="square" rtlCol="0">
            <a:spAutoFit/>
          </a:bodyPr>
          <a:lstStyle/>
          <a:p>
            <a:pPr algn="ctr"/>
            <a:r>
              <a:rPr lang="en-US" sz="3600" b="1" dirty="0" smtClean="0">
                <a:solidFill>
                  <a:srgbClr val="CFC09B"/>
                </a:solidFill>
              </a:rPr>
              <a:t>1 Year </a:t>
            </a:r>
            <a:r>
              <a:rPr lang="en-US" sz="3600" b="1" dirty="0" smtClean="0">
                <a:solidFill>
                  <a:srgbClr val="CFC09B"/>
                </a:solidFill>
              </a:rPr>
              <a:t>VICTORY PROGRAM</a:t>
            </a:r>
            <a:endParaRPr lang="en-US" sz="3600" b="1" dirty="0">
              <a:solidFill>
                <a:srgbClr val="CFC09B"/>
              </a:solidFill>
            </a:endParaRPr>
          </a:p>
        </p:txBody>
      </p:sp>
    </p:spTree>
    <p:extLst>
      <p:ext uri="{BB962C8B-B14F-4D97-AF65-F5344CB8AC3E}">
        <p14:creationId xmlns:p14="http://schemas.microsoft.com/office/powerpoint/2010/main" val="20868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email">
            <a:extLst/>
          </a:blip>
          <a:stretch>
            <a:fillRect/>
          </a:stretch>
        </p:blipFill>
        <p:spPr bwMode="auto">
          <a:xfrm>
            <a:off x="411370" y="2730634"/>
            <a:ext cx="5152181" cy="3434787"/>
          </a:xfrm>
          <a:prstGeom prst="roundRect">
            <a:avLst>
              <a:gd name="adj" fmla="val 8594"/>
            </a:avLst>
          </a:prstGeom>
          <a:solidFill>
            <a:srgbClr val="FFFFFF">
              <a:shade val="85000"/>
            </a:srgbClr>
          </a:solidFill>
          <a:ln w="76200" cmpd="sng">
            <a:solidFill>
              <a:srgbClr val="CFC09B"/>
            </a:solidFill>
          </a:ln>
          <a:effectLst/>
        </p:spPr>
      </p:pic>
      <p:pic>
        <p:nvPicPr>
          <p:cNvPr id="2" name="Picture 1" descr="20121128_gc_22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7919" y="1879466"/>
            <a:ext cx="2788875" cy="1963582"/>
          </a:xfrm>
          <a:prstGeom prst="roundRect">
            <a:avLst>
              <a:gd name="adj" fmla="val 8594"/>
            </a:avLst>
          </a:prstGeom>
          <a:solidFill>
            <a:srgbClr val="FFFFFF">
              <a:shade val="85000"/>
            </a:srgbClr>
          </a:solidFill>
          <a:ln w="76200" cmpd="sng">
            <a:solidFill>
              <a:srgbClr val="CFC09B"/>
            </a:solidFill>
          </a:ln>
          <a:effectLst/>
        </p:spPr>
      </p:pic>
      <p:sp>
        <p:nvSpPr>
          <p:cNvPr id="4" name="TextBox 3"/>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THE VICTORY PROGRAM</a:t>
            </a:r>
            <a:endParaRPr lang="en-US" sz="3600" b="1" dirty="0">
              <a:solidFill>
                <a:srgbClr val="CFC09B"/>
              </a:solidFill>
            </a:endParaRPr>
          </a:p>
        </p:txBody>
      </p:sp>
      <p:sp>
        <p:nvSpPr>
          <p:cNvPr id="5" name="Rounded Rectangle 16"/>
          <p:cNvSpPr>
            <a:spLocks noChangeArrowheads="1"/>
          </p:cNvSpPr>
          <p:nvPr/>
        </p:nvSpPr>
        <p:spPr bwMode="auto">
          <a:xfrm>
            <a:off x="686205" y="1623426"/>
            <a:ext cx="4447742" cy="762000"/>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a:solidFill>
                  <a:srgbClr val="CFC09B"/>
                </a:solidFill>
              </a:rPr>
              <a:t>Victory </a:t>
            </a:r>
            <a:r>
              <a:rPr lang="en-US" sz="2300" b="1" dirty="0" smtClean="0">
                <a:solidFill>
                  <a:srgbClr val="CFC09B"/>
                </a:solidFill>
              </a:rPr>
              <a:t>Program: Phase I</a:t>
            </a:r>
            <a:br>
              <a:rPr lang="en-US" sz="2300" b="1" dirty="0" smtClean="0">
                <a:solidFill>
                  <a:srgbClr val="CFC09B"/>
                </a:solidFill>
              </a:rPr>
            </a:br>
            <a:r>
              <a:rPr lang="en-US" sz="2300" b="1" dirty="0" smtClean="0">
                <a:solidFill>
                  <a:srgbClr val="CFC09B"/>
                </a:solidFill>
              </a:rPr>
              <a:t>Learning a Better Way</a:t>
            </a:r>
            <a:endParaRPr lang="en-US" sz="2300" b="1" dirty="0">
              <a:solidFill>
                <a:srgbClr val="CFC09B"/>
              </a:solidFill>
            </a:endParaRPr>
          </a:p>
        </p:txBody>
      </p:sp>
      <p:pic>
        <p:nvPicPr>
          <p:cNvPr id="6" name="Picture 5" descr="20130820_gc_042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8850" y="4310240"/>
            <a:ext cx="2788012" cy="1855181"/>
          </a:xfrm>
          <a:prstGeom prst="roundRect">
            <a:avLst>
              <a:gd name="adj" fmla="val 8594"/>
            </a:avLst>
          </a:prstGeom>
          <a:solidFill>
            <a:srgbClr val="FFFFFF">
              <a:shade val="85000"/>
            </a:srgbClr>
          </a:solidFill>
          <a:ln w="76200" cmpd="sng">
            <a:solidFill>
              <a:srgbClr val="CFC09B"/>
            </a:solidFill>
          </a:ln>
          <a:effectLst/>
        </p:spPr>
      </p:pic>
    </p:spTree>
    <p:extLst>
      <p:ext uri="{BB962C8B-B14F-4D97-AF65-F5344CB8AC3E}">
        <p14:creationId xmlns:p14="http://schemas.microsoft.com/office/powerpoint/2010/main" val="8368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33630" y="2689211"/>
            <a:ext cx="4447742" cy="3557925"/>
          </a:xfrm>
          <a:prstGeom prst="roundRect">
            <a:avLst>
              <a:gd name="adj" fmla="val 8594"/>
            </a:avLst>
          </a:prstGeom>
          <a:solidFill>
            <a:srgbClr val="FFFFFF">
              <a:shade val="85000"/>
            </a:srgbClr>
          </a:solidFill>
          <a:ln w="76200" cmpd="sng">
            <a:solidFill>
              <a:srgbClr val="CFC09B"/>
            </a:solidFill>
          </a:ln>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938" y="1589274"/>
            <a:ext cx="3213897" cy="2138570"/>
          </a:xfrm>
          <a:prstGeom prst="roundRect">
            <a:avLst>
              <a:gd name="adj" fmla="val 8594"/>
            </a:avLst>
          </a:prstGeom>
          <a:solidFill>
            <a:srgbClr val="FFFFFF">
              <a:shade val="85000"/>
            </a:srgbClr>
          </a:solidFill>
          <a:ln w="76200" cmpd="sng">
            <a:solidFill>
              <a:srgbClr val="CFC09B"/>
            </a:solidFill>
          </a:ln>
          <a:effectLst/>
        </p:spPr>
      </p:pic>
      <p:sp>
        <p:nvSpPr>
          <p:cNvPr id="4" name="TextBox 3"/>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THE VICTORY PROGRAM</a:t>
            </a:r>
            <a:endParaRPr lang="en-US" sz="3600" b="1" dirty="0">
              <a:solidFill>
                <a:srgbClr val="CFC09B"/>
              </a:solidFill>
            </a:endParaRPr>
          </a:p>
        </p:txBody>
      </p:sp>
      <p:sp>
        <p:nvSpPr>
          <p:cNvPr id="5" name="Rounded Rectangle 16"/>
          <p:cNvSpPr>
            <a:spLocks noChangeArrowheads="1"/>
          </p:cNvSpPr>
          <p:nvPr/>
        </p:nvSpPr>
        <p:spPr bwMode="auto">
          <a:xfrm>
            <a:off x="633630" y="1561700"/>
            <a:ext cx="4447742" cy="762000"/>
          </a:xfrm>
          <a:prstGeom prst="roundRect">
            <a:avLst>
              <a:gd name="adj" fmla="val 16667"/>
            </a:avLst>
          </a:prstGeom>
          <a:solidFill>
            <a:srgbClr val="800000"/>
          </a:solidFill>
          <a:ln w="9525">
            <a:solidFill>
              <a:srgbClr val="CFC09B"/>
            </a:solidFill>
            <a:round/>
            <a:headEnd/>
            <a:tailEnd/>
          </a:ln>
        </p:spPr>
        <p:txBody>
          <a:bodyPr anchor="ctr"/>
          <a:lstStyle/>
          <a:p>
            <a:pPr algn="ctr">
              <a:lnSpc>
                <a:spcPct val="90000"/>
              </a:lnSpc>
            </a:pPr>
            <a:r>
              <a:rPr lang="en-US" sz="2300" b="1" dirty="0">
                <a:solidFill>
                  <a:srgbClr val="CFC09B"/>
                </a:solidFill>
              </a:rPr>
              <a:t>Victory </a:t>
            </a:r>
            <a:r>
              <a:rPr lang="en-US" sz="2300" b="1" dirty="0" smtClean="0">
                <a:solidFill>
                  <a:srgbClr val="CFC09B"/>
                </a:solidFill>
              </a:rPr>
              <a:t>Program: Phase 2</a:t>
            </a:r>
            <a:br>
              <a:rPr lang="en-US" sz="2300" b="1" dirty="0" smtClean="0">
                <a:solidFill>
                  <a:srgbClr val="CFC09B"/>
                </a:solidFill>
              </a:rPr>
            </a:br>
            <a:r>
              <a:rPr lang="en-US" sz="2300" b="1" dirty="0" smtClean="0">
                <a:solidFill>
                  <a:srgbClr val="CFC09B"/>
                </a:solidFill>
              </a:rPr>
              <a:t>Accountability</a:t>
            </a:r>
            <a:endParaRPr lang="en-US" sz="2300" b="1" dirty="0">
              <a:solidFill>
                <a:srgbClr val="CFC09B"/>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1933" y="4109228"/>
            <a:ext cx="3212900" cy="2137908"/>
          </a:xfrm>
          <a:prstGeom prst="roundRect">
            <a:avLst>
              <a:gd name="adj" fmla="val 8594"/>
            </a:avLst>
          </a:prstGeom>
          <a:solidFill>
            <a:srgbClr val="FFFFFF">
              <a:shade val="85000"/>
            </a:srgbClr>
          </a:solidFill>
          <a:ln w="76200" cmpd="sng">
            <a:solidFill>
              <a:srgbClr val="CFC09B"/>
            </a:solidFill>
          </a:ln>
          <a:effectLst/>
        </p:spPr>
      </p:pic>
    </p:spTree>
    <p:extLst>
      <p:ext uri="{BB962C8B-B14F-4D97-AF65-F5344CB8AC3E}">
        <p14:creationId xmlns:p14="http://schemas.microsoft.com/office/powerpoint/2010/main" val="8220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p:cNvSpPr>
          <p:nvPr/>
        </p:nvSpPr>
        <p:spPr bwMode="auto">
          <a:xfrm>
            <a:off x="0" y="2930321"/>
            <a:ext cx="9144000" cy="284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r>
              <a:rPr lang="en-US" sz="7200" b="1" dirty="0" smtClean="0">
                <a:solidFill>
                  <a:srgbClr val="CFC09B"/>
                </a:solidFill>
                <a:latin typeface="Calibri Bold" charset="0"/>
                <a:sym typeface="Calibri Bold" charset="0"/>
              </a:rPr>
              <a:t>215 </a:t>
            </a:r>
            <a:r>
              <a:rPr lang="en-US" sz="7200" b="1" dirty="0" smtClean="0">
                <a:solidFill>
                  <a:srgbClr val="CFC09B"/>
                </a:solidFill>
                <a:latin typeface="Calibri Bold" charset="0"/>
                <a:sym typeface="Calibri Bold" charset="0"/>
              </a:rPr>
              <a:t>People Got </a:t>
            </a:r>
            <a:r>
              <a:rPr lang="en-US" sz="7200" b="1" dirty="0">
                <a:solidFill>
                  <a:srgbClr val="CFC09B"/>
                </a:solidFill>
                <a:latin typeface="Calibri Bold" charset="0"/>
                <a:sym typeface="Calibri Bold" charset="0"/>
              </a:rPr>
              <a:t>Jobs</a:t>
            </a:r>
            <a:r>
              <a:rPr lang="en-US" sz="7200" b="1" dirty="0" smtClean="0">
                <a:solidFill>
                  <a:srgbClr val="CFC09B"/>
                </a:solidFill>
                <a:latin typeface="Calibri Bold" charset="0"/>
                <a:sym typeface="Calibri Bold" charset="0"/>
              </a:rPr>
              <a:t>!</a:t>
            </a:r>
          </a:p>
          <a:p>
            <a:pPr marL="39688" algn="ctr"/>
            <a:r>
              <a:rPr lang="en-US" sz="8000" b="1" dirty="0" smtClean="0">
                <a:solidFill>
                  <a:srgbClr val="CFC09B"/>
                </a:solidFill>
                <a:latin typeface="Calibri Bold" charset="0"/>
                <a:sym typeface="Calibri Bold" charset="0"/>
              </a:rPr>
              <a:t>Almost $1m Salaries</a:t>
            </a:r>
            <a:endParaRPr lang="en-US" sz="8000" b="1" dirty="0">
              <a:solidFill>
                <a:srgbClr val="CFC09B"/>
              </a:solidFill>
              <a:latin typeface="Calibri Bold" charset="0"/>
              <a:sym typeface="Calibri Bold" charset="0"/>
            </a:endParaRPr>
          </a:p>
        </p:txBody>
      </p:sp>
      <p:sp>
        <p:nvSpPr>
          <p:cNvPr id="3074" name="TextBox 1"/>
          <p:cNvSpPr txBox="1">
            <a:spLocks noChangeArrowheads="1"/>
          </p:cNvSpPr>
          <p:nvPr/>
        </p:nvSpPr>
        <p:spPr bwMode="auto">
          <a:xfrm>
            <a:off x="0" y="1519034"/>
            <a:ext cx="9144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600" b="1" dirty="0" smtClean="0">
                <a:solidFill>
                  <a:srgbClr val="CFC09B"/>
                </a:solidFill>
              </a:rPr>
              <a:t>In </a:t>
            </a:r>
            <a:r>
              <a:rPr lang="en-US" sz="3600" b="1" dirty="0" smtClean="0">
                <a:solidFill>
                  <a:srgbClr val="CFC09B"/>
                </a:solidFill>
              </a:rPr>
              <a:t>2015, </a:t>
            </a:r>
            <a:r>
              <a:rPr lang="en-US" sz="3600" b="1" dirty="0" smtClean="0">
                <a:solidFill>
                  <a:srgbClr val="CFC09B"/>
                </a:solidFill>
              </a:rPr>
              <a:t>Through </a:t>
            </a:r>
            <a:r>
              <a:rPr lang="en-US" sz="3600" b="1" dirty="0">
                <a:solidFill>
                  <a:srgbClr val="CFC09B"/>
                </a:solidFill>
              </a:rPr>
              <a:t>our Temporary Employment </a:t>
            </a:r>
            <a:r>
              <a:rPr lang="en-US" sz="3600" b="1" dirty="0" smtClean="0">
                <a:solidFill>
                  <a:srgbClr val="CFC09B"/>
                </a:solidFill>
              </a:rPr>
              <a:t>Agency, </a:t>
            </a:r>
            <a:r>
              <a:rPr lang="en-US" sz="4400" b="1" dirty="0" smtClean="0">
                <a:solidFill>
                  <a:schemeClr val="bg1"/>
                </a:solidFill>
              </a:rPr>
              <a:t>Temps to the</a:t>
            </a:r>
            <a:r>
              <a:rPr lang="en-US" sz="4400" b="1" dirty="0" smtClean="0">
                <a:solidFill>
                  <a:schemeClr val="bg2">
                    <a:lumMod val="50000"/>
                  </a:schemeClr>
                </a:solidFill>
              </a:rPr>
              <a:t> </a:t>
            </a:r>
            <a:r>
              <a:rPr lang="en-US" sz="4400" b="1" dirty="0" smtClean="0">
                <a:solidFill>
                  <a:srgbClr val="C00000"/>
                </a:solidFill>
                <a:latin typeface="Stencil"/>
                <a:cs typeface="Stencil"/>
              </a:rPr>
              <a:t>Rescue</a:t>
            </a:r>
            <a:r>
              <a:rPr lang="en-US" sz="3600" b="1" dirty="0" smtClean="0">
                <a:solidFill>
                  <a:srgbClr val="DDD9C3"/>
                </a:solidFill>
              </a:rPr>
              <a:t> </a:t>
            </a:r>
            <a:r>
              <a:rPr lang="en-US" sz="3600" b="1" dirty="0">
                <a:solidFill>
                  <a:srgbClr val="CFC09B"/>
                </a:solidFill>
              </a:rPr>
              <a:t>. . .  </a:t>
            </a:r>
          </a:p>
        </p:txBody>
      </p:sp>
      <p:sp>
        <p:nvSpPr>
          <p:cNvPr id="6" name="TextBox 5"/>
          <p:cNvSpPr txBox="1"/>
          <p:nvPr/>
        </p:nvSpPr>
        <p:spPr>
          <a:xfrm>
            <a:off x="2899833" y="359831"/>
            <a:ext cx="5969000" cy="646331"/>
          </a:xfrm>
          <a:prstGeom prst="rect">
            <a:avLst/>
          </a:prstGeom>
          <a:noFill/>
        </p:spPr>
        <p:txBody>
          <a:bodyPr wrap="square" rtlCol="0">
            <a:spAutoFit/>
          </a:bodyPr>
          <a:lstStyle/>
          <a:p>
            <a:pPr algn="r"/>
            <a:r>
              <a:rPr lang="en-US" sz="3600" b="1" dirty="0" smtClean="0">
                <a:solidFill>
                  <a:srgbClr val="CFC09B"/>
                </a:solidFill>
              </a:rPr>
              <a:t>WORK READINESS PROGRAM</a:t>
            </a:r>
            <a:endParaRPr lang="en-US" sz="3600" b="1" dirty="0">
              <a:solidFill>
                <a:srgbClr val="CFC09B"/>
              </a:solidFill>
            </a:endParaRPr>
          </a:p>
        </p:txBody>
      </p:sp>
    </p:spTree>
    <p:extLst>
      <p:ext uri="{BB962C8B-B14F-4D97-AF65-F5344CB8AC3E}">
        <p14:creationId xmlns:p14="http://schemas.microsoft.com/office/powerpoint/2010/main" val="424098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2536</TotalTime>
  <Words>365</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MS PGothic</vt:lpstr>
      <vt:lpstr>ヒラギノ角ゴ ProN W3</vt:lpstr>
      <vt:lpstr>Arial</vt:lpstr>
      <vt:lpstr>Calibri</vt:lpstr>
      <vt:lpstr>Calibri Bold</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Rescue 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White</dc:creator>
  <cp:lastModifiedBy>Mills, Gail</cp:lastModifiedBy>
  <cp:revision>227</cp:revision>
  <dcterms:created xsi:type="dcterms:W3CDTF">2014-06-11T15:35:19Z</dcterms:created>
  <dcterms:modified xsi:type="dcterms:W3CDTF">2016-09-22T13:30:09Z</dcterms:modified>
</cp:coreProperties>
</file>