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jpe"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Lst>
  <p:notesMasterIdLst>
    <p:notesMasterId r:id="rId44"/>
  </p:notesMasterIdLst>
  <p:sldIdLst>
    <p:sldId id="257" r:id="rId5"/>
    <p:sldId id="258" r:id="rId6"/>
    <p:sldId id="275"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27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45" d="100"/>
          <a:sy n="45" d="100"/>
        </p:scale>
        <p:origin x="53"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509763580101248"/>
          <c:y val="0.42867237053133955"/>
          <c:w val="0.28928130079139008"/>
          <c:h val="0.57132762946866045"/>
        </c:manualLayout>
      </c:layout>
      <c:pieChart>
        <c:varyColors val="1"/>
        <c:ser>
          <c:idx val="0"/>
          <c:order val="0"/>
          <c:tx>
            <c:strRef>
              <c:f>Sheet1!$B$1</c:f>
              <c:strCache>
                <c:ptCount val="1"/>
                <c:pt idx="0">
                  <c:v>Referral Source</c:v>
                </c:pt>
              </c:strCache>
            </c:strRef>
          </c:tx>
          <c:cat>
            <c:strRef>
              <c:f>Sheet1!$A$2:$A$9</c:f>
              <c:strCache>
                <c:ptCount val="8"/>
                <c:pt idx="0">
                  <c:v>21 Child Welfare</c:v>
                </c:pt>
                <c:pt idx="1">
                  <c:v>25 Self/Family Member</c:v>
                </c:pt>
                <c:pt idx="2">
                  <c:v>13 Doctor/Medical Clinic</c:v>
                </c:pt>
                <c:pt idx="3">
                  <c:v>9 Mental Health Provider</c:v>
                </c:pt>
                <c:pt idx="4">
                  <c:v>5 EChO</c:v>
                </c:pt>
                <c:pt idx="5">
                  <c:v>1 Health Department</c:v>
                </c:pt>
                <c:pt idx="6">
                  <c:v>3 Child Development Service Agency</c:v>
                </c:pt>
                <c:pt idx="7">
                  <c:v>6 Schools and other programs for children</c:v>
                </c:pt>
              </c:strCache>
            </c:strRef>
          </c:cat>
          <c:val>
            <c:numRef>
              <c:f>Sheet1!$B$2:$B$9</c:f>
              <c:numCache>
                <c:formatCode>General</c:formatCode>
                <c:ptCount val="8"/>
                <c:pt idx="0">
                  <c:v>21</c:v>
                </c:pt>
                <c:pt idx="1">
                  <c:v>25</c:v>
                </c:pt>
                <c:pt idx="2">
                  <c:v>13</c:v>
                </c:pt>
                <c:pt idx="3">
                  <c:v>9</c:v>
                </c:pt>
                <c:pt idx="4">
                  <c:v>5</c:v>
                </c:pt>
                <c:pt idx="5">
                  <c:v>1</c:v>
                </c:pt>
                <c:pt idx="6">
                  <c:v>3</c:v>
                </c:pt>
                <c:pt idx="7">
                  <c:v>6</c:v>
                </c:pt>
              </c:numCache>
            </c:numRef>
          </c:val>
        </c:ser>
        <c:dLbls>
          <c:showLegendKey val="0"/>
          <c:showVal val="0"/>
          <c:showCatName val="0"/>
          <c:showSerName val="0"/>
          <c:showPercent val="0"/>
          <c:showBubbleSize val="0"/>
          <c:showLeaderLines val="1"/>
        </c:dLbls>
        <c:firstSliceAng val="0"/>
      </c:pieChart>
    </c:plotArea>
    <c:legend>
      <c:legendPos val="t"/>
      <c:layout>
        <c:manualLayout>
          <c:xMode val="edge"/>
          <c:yMode val="edge"/>
          <c:x val="1.8824172713704894E-2"/>
          <c:y val="2.7975987798822443E-2"/>
          <c:w val="0.9211749266635787"/>
          <c:h val="0.45940004965595516"/>
        </c:manualLayout>
      </c:layout>
      <c:overlay val="1"/>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Was this a positive learning experience?</a:t>
            </a:r>
          </a:p>
        </c:rich>
      </c:tx>
      <c:layout>
        <c:manualLayout>
          <c:xMode val="edge"/>
          <c:yMode val="edge"/>
          <c:x val="0.1633078819692993"/>
          <c:y val="3.2000000000000008E-2"/>
        </c:manualLayout>
      </c:layout>
      <c:overlay val="0"/>
    </c:title>
    <c:autoTitleDeleted val="0"/>
    <c:plotArea>
      <c:layout/>
      <c:doughnutChart>
        <c:varyColors val="1"/>
        <c:ser>
          <c:idx val="0"/>
          <c:order val="0"/>
          <c:tx>
            <c:strRef>
              <c:f>Sheet1!$B$1</c:f>
              <c:strCache>
                <c:ptCount val="1"/>
                <c:pt idx="0">
                  <c:v>Was this a positive learning experience?</c:v>
                </c:pt>
              </c:strCache>
            </c:strRef>
          </c:tx>
          <c:cat>
            <c:strRef>
              <c:f>Sheet1!$A$2:$A$3</c:f>
              <c:strCache>
                <c:ptCount val="2"/>
                <c:pt idx="0">
                  <c:v>Yes</c:v>
                </c:pt>
                <c:pt idx="1">
                  <c:v>No</c:v>
                </c:pt>
              </c:strCache>
            </c:strRef>
          </c:cat>
          <c:val>
            <c:numRef>
              <c:f>Sheet1!$B$2:$B$3</c:f>
              <c:numCache>
                <c:formatCode>General</c:formatCode>
                <c:ptCount val="2"/>
                <c:pt idx="0">
                  <c:v>412</c:v>
                </c:pt>
                <c:pt idx="1">
                  <c:v>10</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70006137760037923"/>
          <c:y val="0.77698773008191491"/>
          <c:w val="0.26739183639473868"/>
          <c:h val="0.20382522881089846"/>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Would you recommend FSP to a friend or family member?</a:t>
            </a:r>
          </a:p>
        </c:rich>
      </c:tx>
      <c:layout>
        <c:manualLayout>
          <c:xMode val="edge"/>
          <c:yMode val="edge"/>
          <c:x val="5.8001767636188334E-2"/>
          <c:y val="0"/>
        </c:manualLayout>
      </c:layout>
      <c:overlay val="0"/>
    </c:title>
    <c:autoTitleDeleted val="0"/>
    <c:plotArea>
      <c:layout>
        <c:manualLayout>
          <c:layoutTarget val="inner"/>
          <c:xMode val="edge"/>
          <c:yMode val="edge"/>
          <c:x val="0.12411912796614709"/>
          <c:y val="0.16885027958461715"/>
          <c:w val="0.71072392736622203"/>
          <c:h val="0.75707548784662781"/>
        </c:manualLayout>
      </c:layout>
      <c:doughnutChart>
        <c:varyColors val="1"/>
        <c:ser>
          <c:idx val="0"/>
          <c:order val="0"/>
          <c:tx>
            <c:strRef>
              <c:f>Sheet1!$B$1</c:f>
              <c:strCache>
                <c:ptCount val="1"/>
                <c:pt idx="0">
                  <c:v>Would you recommend FSP to a friend or family member?</c:v>
                </c:pt>
              </c:strCache>
            </c:strRef>
          </c:tx>
          <c:cat>
            <c:strRef>
              <c:f>Sheet1!$A$2:$A$3</c:f>
              <c:strCache>
                <c:ptCount val="2"/>
                <c:pt idx="0">
                  <c:v>Yes</c:v>
                </c:pt>
                <c:pt idx="1">
                  <c:v>No</c:v>
                </c:pt>
              </c:strCache>
            </c:strRef>
          </c:cat>
          <c:val>
            <c:numRef>
              <c:f>Sheet1!$B$2:$B$3</c:f>
              <c:numCache>
                <c:formatCode>General</c:formatCode>
                <c:ptCount val="2"/>
                <c:pt idx="0">
                  <c:v>409</c:v>
                </c:pt>
                <c:pt idx="1">
                  <c:v>13</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75355134179656114"/>
          <c:y val="0.79124425853018376"/>
          <c:w val="0.22175692324173765"/>
          <c:h val="0.20875584149542284"/>
        </c:manualLayout>
      </c:layout>
      <c:overlay val="1"/>
      <c:txPr>
        <a:bodyPr/>
        <a:lstStyle/>
        <a:p>
          <a:pPr>
            <a:defRPr sz="14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327F3-15FB-463D-A588-624935B8743C}" type="datetimeFigureOut">
              <a:rPr lang="en-US" smtClean="0"/>
              <a:t>9/22/2015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ADBB9-DF04-4678-840E-0038500FEC18}" type="slidenum">
              <a:rPr lang="en-US" smtClean="0"/>
              <a:t>‹#›</a:t>
            </a:fld>
            <a:endParaRPr lang="en-US"/>
          </a:p>
        </p:txBody>
      </p:sp>
    </p:spTree>
    <p:extLst>
      <p:ext uri="{BB962C8B-B14F-4D97-AF65-F5344CB8AC3E}">
        <p14:creationId xmlns:p14="http://schemas.microsoft.com/office/powerpoint/2010/main" val="2763698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hhs.gsu.edu/safecare/training.asp"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pcit.phhp.ufl.edu/"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1AC21-102A-4452-B8AF-7288A4FB2DC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92544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149" eaLnBrk="0" hangingPunct="0">
              <a:spcBef>
                <a:spcPct val="30000"/>
              </a:spcBef>
              <a:defRPr sz="1300">
                <a:solidFill>
                  <a:schemeClr val="tx1"/>
                </a:solidFill>
                <a:latin typeface="Arial" charset="0"/>
                <a:cs typeface="Arial" charset="0"/>
              </a:defRPr>
            </a:lvl1pPr>
            <a:lvl2pPr marL="769926" indent="-295997" defTabSz="966149" eaLnBrk="0" hangingPunct="0">
              <a:spcBef>
                <a:spcPct val="30000"/>
              </a:spcBef>
              <a:defRPr sz="1300">
                <a:solidFill>
                  <a:schemeClr val="tx1"/>
                </a:solidFill>
                <a:latin typeface="Arial" charset="0"/>
                <a:cs typeface="Arial" charset="0"/>
              </a:defRPr>
            </a:lvl2pPr>
            <a:lvl3pPr marL="1183989" indent="-236133" defTabSz="966149" eaLnBrk="0" hangingPunct="0">
              <a:spcBef>
                <a:spcPct val="30000"/>
              </a:spcBef>
              <a:defRPr sz="1300">
                <a:solidFill>
                  <a:schemeClr val="tx1"/>
                </a:solidFill>
                <a:latin typeface="Arial" charset="0"/>
                <a:cs typeface="Arial" charset="0"/>
              </a:defRPr>
            </a:lvl3pPr>
            <a:lvl4pPr marL="1659580" indent="-236133" defTabSz="966149" eaLnBrk="0" hangingPunct="0">
              <a:spcBef>
                <a:spcPct val="30000"/>
              </a:spcBef>
              <a:defRPr sz="1300">
                <a:solidFill>
                  <a:schemeClr val="tx1"/>
                </a:solidFill>
                <a:latin typeface="Arial" charset="0"/>
                <a:cs typeface="Arial" charset="0"/>
              </a:defRPr>
            </a:lvl4pPr>
            <a:lvl5pPr marL="2133509" indent="-236133" defTabSz="966149" eaLnBrk="0" hangingPunct="0">
              <a:spcBef>
                <a:spcPct val="30000"/>
              </a:spcBef>
              <a:defRPr sz="1300">
                <a:solidFill>
                  <a:schemeClr val="tx1"/>
                </a:solidFill>
                <a:latin typeface="Arial" charset="0"/>
                <a:cs typeface="Arial" charset="0"/>
              </a:defRPr>
            </a:lvl5pPr>
            <a:lvl6pPr marL="2612426" indent="-236133" defTabSz="966149" eaLnBrk="0" fontAlgn="base" hangingPunct="0">
              <a:spcBef>
                <a:spcPct val="30000"/>
              </a:spcBef>
              <a:spcAft>
                <a:spcPct val="0"/>
              </a:spcAft>
              <a:defRPr sz="1300">
                <a:solidFill>
                  <a:schemeClr val="tx1"/>
                </a:solidFill>
                <a:latin typeface="Arial" charset="0"/>
                <a:cs typeface="Arial" charset="0"/>
              </a:defRPr>
            </a:lvl6pPr>
            <a:lvl7pPr marL="3091343" indent="-236133" defTabSz="966149" eaLnBrk="0" fontAlgn="base" hangingPunct="0">
              <a:spcBef>
                <a:spcPct val="30000"/>
              </a:spcBef>
              <a:spcAft>
                <a:spcPct val="0"/>
              </a:spcAft>
              <a:defRPr sz="1300">
                <a:solidFill>
                  <a:schemeClr val="tx1"/>
                </a:solidFill>
                <a:latin typeface="Arial" charset="0"/>
                <a:cs typeface="Arial" charset="0"/>
              </a:defRPr>
            </a:lvl7pPr>
            <a:lvl8pPr marL="3570260" indent="-236133" defTabSz="966149" eaLnBrk="0" fontAlgn="base" hangingPunct="0">
              <a:spcBef>
                <a:spcPct val="30000"/>
              </a:spcBef>
              <a:spcAft>
                <a:spcPct val="0"/>
              </a:spcAft>
              <a:defRPr sz="1300">
                <a:solidFill>
                  <a:schemeClr val="tx1"/>
                </a:solidFill>
                <a:latin typeface="Arial" charset="0"/>
                <a:cs typeface="Arial" charset="0"/>
              </a:defRPr>
            </a:lvl8pPr>
            <a:lvl9pPr marL="4049177" indent="-236133" defTabSz="966149"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C4B08C2-16FB-4D40-8354-07E083E815EA}" type="slidenum">
              <a:rPr lang="en-US" altLang="en-US" smtClean="0">
                <a:solidFill>
                  <a:prstClr val="black"/>
                </a:solidFill>
              </a:rPr>
              <a:pPr eaLnBrk="1" hangingPunct="1">
                <a:spcBef>
                  <a:spcPct val="0"/>
                </a:spcBef>
              </a:pPr>
              <a:t>16</a:t>
            </a:fld>
            <a:endParaRPr lang="en-US" altLang="en-US" smtClean="0">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75360" y="4561062"/>
            <a:ext cx="5364480" cy="4319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First the framework:  This information comes from the Center on the Social Emotional Foundations of Early Learning.  The Center is actually a collaborative effort among 5 universities exploring effective strategies when caring for children with challenging behaviors.  Their research has helped us step back and see the big picture.  This is what they have found.</a:t>
            </a:r>
          </a:p>
          <a:p>
            <a:pPr eaLnBrk="1" hangingPunct="1"/>
            <a:endParaRPr lang="en-US" altLang="en-US" smtClean="0"/>
          </a:p>
          <a:p>
            <a:pPr eaLnBrk="1" hangingPunct="1"/>
            <a:r>
              <a:rPr lang="en-US" altLang="en-US" smtClean="0"/>
              <a:t>The foundation for supporting the development of social competence is positive relationships.  The next tier is supportive environments. Then strategies to teach social-emotional skills.</a:t>
            </a:r>
          </a:p>
          <a:p>
            <a:pPr eaLnBrk="1" hangingPunct="1"/>
            <a:endParaRPr lang="en-US" altLang="en-US" smtClean="0"/>
          </a:p>
          <a:p>
            <a:pPr eaLnBrk="1" hangingPunct="1"/>
            <a:r>
              <a:rPr lang="en-US" altLang="en-US" smtClean="0"/>
              <a:t>Typically about 10% of the preschool children in group care are described as having challenging behaviors.  When developmentally appropriate, preventive strategies in the bottom three levels of the triangle are practiced consistently, the percentage drops to 4%.  So, only 4% actually need a behavior intervention plan.  </a:t>
            </a:r>
          </a:p>
          <a:p>
            <a:pPr eaLnBrk="1" hangingPunct="1"/>
            <a:endParaRPr lang="en-US" altLang="en-US" smtClean="0"/>
          </a:p>
          <a:p>
            <a:pPr eaLnBrk="1" hangingPunct="1"/>
            <a:r>
              <a:rPr lang="en-US" altLang="en-US" smtClean="0"/>
              <a:t>So, what does that mean for us today?</a:t>
            </a:r>
          </a:p>
          <a:p>
            <a:pPr eaLnBrk="1" hangingPunct="1"/>
            <a:endParaRPr lang="en-US" altLang="en-US" smtClean="0"/>
          </a:p>
        </p:txBody>
      </p:sp>
    </p:spTree>
    <p:extLst>
      <p:ext uri="{BB962C8B-B14F-4D97-AF65-F5344CB8AC3E}">
        <p14:creationId xmlns:p14="http://schemas.microsoft.com/office/powerpoint/2010/main" val="291653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04015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a secure attachment is key to children’s successful cognitive and social-emotional development</a:t>
            </a:r>
          </a:p>
          <a:p>
            <a:r>
              <a:rPr lang="en-US" dirty="0" smtClean="0"/>
              <a:t>Good</a:t>
            </a:r>
            <a:r>
              <a:rPr lang="en-US" baseline="0" dirty="0" smtClean="0"/>
              <a:t> for foster children who have been through early adversity and may not signal needs clearly to help foster parent learn to nurture even when cues unclear</a:t>
            </a:r>
          </a:p>
          <a:p>
            <a:r>
              <a:rPr lang="en-US" baseline="0" dirty="0" smtClean="0"/>
              <a:t>Voices from the past are the ways we were raised that interfere with our trying a new way of responding</a:t>
            </a:r>
          </a:p>
          <a:p>
            <a:pPr>
              <a:buFont typeface="Arial" panose="020B0604020202020204" pitchFamily="34" charset="0"/>
              <a:buChar char="•"/>
            </a:pPr>
            <a:r>
              <a:rPr lang="en-US" dirty="0" smtClean="0"/>
              <a:t>Sessions 1 and 2 help caregivers reinterpret children’s behavioral signals, providing nurturance even when it is not  clearly elicited. </a:t>
            </a:r>
          </a:p>
          <a:p>
            <a:pPr>
              <a:buFont typeface="Arial" panose="020B0604020202020204" pitchFamily="34" charset="0"/>
              <a:buChar char="•"/>
            </a:pPr>
            <a:r>
              <a:rPr lang="en-US" dirty="0" smtClean="0"/>
              <a:t>Sessions 3, 4, and 5 help caregivers learn to follow their children’s lead. </a:t>
            </a:r>
          </a:p>
          <a:p>
            <a:pPr>
              <a:buFont typeface="Arial" panose="020B0604020202020204" pitchFamily="34" charset="0"/>
              <a:buChar char="•"/>
            </a:pPr>
            <a:r>
              <a:rPr lang="en-US" dirty="0" smtClean="0"/>
              <a:t>Sessions 7 and 8  help caregivers overcome voices from the past</a:t>
            </a:r>
          </a:p>
          <a:p>
            <a:pPr>
              <a:buFont typeface="Arial" panose="020B0604020202020204" pitchFamily="34" charset="0"/>
              <a:buChar char="•"/>
            </a:pPr>
            <a:r>
              <a:rPr lang="en-US" dirty="0" smtClean="0"/>
              <a:t>Sessions 6, 9, and 10 reinforce topics covered in previous sessions</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10871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Neglect</a:t>
            </a:r>
            <a:r>
              <a:rPr lang="en-US" baseline="0" dirty="0" smtClean="0"/>
              <a:t> is the most common form of child maltreatment; before </a:t>
            </a:r>
            <a:r>
              <a:rPr lang="en-US" baseline="0" dirty="0" err="1" smtClean="0"/>
              <a:t>Safecare</a:t>
            </a:r>
            <a:r>
              <a:rPr lang="en-US" baseline="0" dirty="0" smtClean="0"/>
              <a:t> we had no effective tools when faced with medical neglect or the risk to a child due to an unsafe/unsanitary environment</a:t>
            </a:r>
            <a:endParaRPr lang="en-US" dirty="0" smtClean="0"/>
          </a:p>
          <a:p>
            <a:r>
              <a:rPr lang="en-US" dirty="0" smtClean="0"/>
              <a:t>Families with a child under age 2 (or up to age 5 when the presenting issue is related to an inappropriate environment) will receive </a:t>
            </a:r>
            <a:r>
              <a:rPr lang="en-US" dirty="0" err="1" smtClean="0"/>
              <a:t>SafeCare</a:t>
            </a:r>
            <a:r>
              <a:rPr lang="en-US" dirty="0" smtClean="0"/>
              <a:t>, an evidence based treatment model that addresses risks in the environment as well as improving parent-child relationships.  </a:t>
            </a:r>
            <a:r>
              <a:rPr lang="en-US" dirty="0" err="1" smtClean="0"/>
              <a:t>SafeCare</a:t>
            </a:r>
            <a:r>
              <a:rPr lang="en-US" dirty="0" smtClean="0"/>
              <a:t> is provided in home environments to improve parents’ skills through three sections:  Parent-child/Parent-infant Interaction, Home Safety, and Health.  All modules involve baseline assessment, intervention, and follow-up assessments to monitor change, with approximately six sessions in each module, although the model is mastery-based rather than time limited. Staff members conduct observations of parental knowledge and skills for each module by using a set of observation checklists. </a:t>
            </a:r>
          </a:p>
          <a:p>
            <a:r>
              <a:rPr lang="en-US" dirty="0" smtClean="0"/>
              <a:t>The Parent-Child/Parent-Infant Interactions Module consists of training on parent-infant interactions (birth to 8-10 months) and parent-child interactions (8-10 months to 5 years).  This module teaches parents to provide engaging and stimulating activities, increase positive interactions, and prevent difficult child behavior. The primary method for teaching this module is Planned Activities Training (PAT) Checklist. Providers observe parent-child play and/or daily routines and code for specific parenting behaviors. Positive behaviors are reinforced and problematic behaviors are addressed during the in-home sessions. Providers teach parents to use PAT checklists to help structure their everyday activities.  </a:t>
            </a:r>
          </a:p>
          <a:p>
            <a:r>
              <a:rPr lang="en-US" dirty="0" smtClean="0"/>
              <a:t>            The Home Safety Module involves the identification and elimination of safety and health hazards by making them inaccessible to children.  The Home Accident Prevention Inventory- Revised (HAPI-R) is a validated and reliable assessment checklist designed to help a provider measure the number of environmental and health hazards accessible to children in their homes. Rooms are evaluated using this assessment tool and then training takes place to assist parents in identifying and reducing the number of hazards and/or making them inaccessible to their children. Safety latches and other safety materials are supplied to families if needed. This protocol is effective in significantly reducing hazards in the home and these reductions have been found to be maintained over time.             </a:t>
            </a:r>
          </a:p>
          <a:p>
            <a:r>
              <a:rPr lang="en-US" dirty="0" smtClean="0"/>
              <a:t>            The Health Module trains parents to use health reference materials, prevent illness, identify symptoms of childhood illnesses or injuries, and provide or seek appropriate treatment. To assess actual health-related decision making skills, parents role-play health scenarios and decide whether to treat the child at home, call a medical provider, or seek emergency treatment. Parents are provided with a medically validated health manual that includes a symptom guide, information about planning and prevention, caring for a child at home, calling a physician or nurse, and emergency care. Parents are also supplied with health recording charts and basic health supplies when needed (e.g., thermometer). After successfully completing this module, parents are able to identify symptoms of illnesses and injuries, as well as determine and seek the most appropriate health treatment for their child.</a:t>
            </a:r>
            <a:r>
              <a:rPr lang="en-US" u="sng" dirty="0" smtClean="0"/>
              <a:t> </a:t>
            </a:r>
            <a:r>
              <a:rPr lang="en-US" dirty="0" smtClean="0"/>
              <a:t>  </a:t>
            </a:r>
          </a:p>
          <a:p>
            <a:r>
              <a:rPr lang="en-US" dirty="0" smtClean="0"/>
              <a:t>parents are taught a structured problem-solving method that involves correctly framing the problem, generating potential solutions, identifying pros and cons of those solutions, choosing a solution, and acting.  More information about </a:t>
            </a:r>
            <a:r>
              <a:rPr lang="en-US" dirty="0" err="1" smtClean="0"/>
              <a:t>SafeCare</a:t>
            </a:r>
            <a:r>
              <a:rPr lang="en-US" dirty="0" smtClean="0"/>
              <a:t> is available at </a:t>
            </a:r>
            <a:r>
              <a:rPr lang="en-US" u="sng" dirty="0" smtClean="0">
                <a:hlinkClick r:id="rId3"/>
              </a:rPr>
              <a:t>http://chhs.gsu.edu/safecare/training.asp</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89179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an evidence based coached play model that allows parents to develop positive communication styles with their children and then learn a consistent calm manner of discipline.  Originally used with conduct-disordered young children, the model places emphasis on improving the quality of the parent-child relationship and changing parent-child interaction patterns. In PCIT, parents are taught specific skills to establish a nurturing and secure relationship with their child while increasing their child’s positive behavior and decreasing negative behavior. This treatment focuses on two basic interactions: Child Directed Interaction (CDI) has parents engage their child in a play situation with the goal of strengthening the parent-child relationship and helping the parent develop strong limit setting skills; Parent Directed Interaction (PDI) teaches parents learn to give effective commands and consistent consequences using specific behavior management techniques as they play with their child.  The model has been utilized successfully to reduce the risk of child abuse.  More information is available at </a:t>
            </a:r>
            <a:r>
              <a:rPr lang="en-US" sz="1200" u="sng" kern="1200" dirty="0" smtClean="0">
                <a:solidFill>
                  <a:schemeClr val="tx1"/>
                </a:solidFill>
                <a:effectLst/>
                <a:latin typeface="+mn-lt"/>
                <a:ea typeface="+mn-ea"/>
                <a:cs typeface="+mn-cs"/>
                <a:hlinkClick r:id="rId3"/>
              </a:rPr>
              <a:t>http://pcit.phhp.ufl.edu/</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503602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http://www.triplep.net/glo-en/the-triple-p-system-at-work/evidence-based/</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194376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relationship similar to ABC, </a:t>
            </a:r>
            <a:r>
              <a:rPr lang="en-US" dirty="0" err="1" smtClean="0"/>
              <a:t>SafeCare</a:t>
            </a:r>
            <a:r>
              <a:rPr lang="en-US" dirty="0" smtClean="0"/>
              <a:t> and PCIT</a:t>
            </a:r>
          </a:p>
          <a:p>
            <a:r>
              <a:rPr lang="en-US" dirty="0" smtClean="0"/>
              <a:t>Limits similar to </a:t>
            </a:r>
            <a:r>
              <a:rPr lang="en-US" dirty="0" err="1" smtClean="0"/>
              <a:t>SafeCare</a:t>
            </a:r>
            <a:r>
              <a:rPr lang="en-US" dirty="0" smtClean="0"/>
              <a:t> &amp; PCIT</a:t>
            </a:r>
          </a:p>
          <a:p>
            <a:r>
              <a:rPr lang="en-US" dirty="0" smtClean="0"/>
              <a:t>Triple P offers all these in options parents</a:t>
            </a:r>
            <a:r>
              <a:rPr lang="en-US" baseline="0" dirty="0" smtClean="0"/>
              <a:t> pick from</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391902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642227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DESCRIPTION HERE AND SPEAK ABOUT IT.</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52044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3317878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1AC21-102A-4452-B8AF-7288A4FB2DC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69633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1AC21-102A-4452-B8AF-7288A4FB2DCD}"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36509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14119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524527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302066" indent="-302066">
              <a:buFont typeface="Wingdings" pitchFamily="2" charset="2"/>
              <a:buChar char="v"/>
            </a:pPr>
            <a:r>
              <a:rPr lang="en-US" b="1" dirty="0" smtClean="0"/>
              <a:t>Respect -</a:t>
            </a:r>
            <a:r>
              <a:rPr lang="en-US" dirty="0" smtClean="0"/>
              <a:t> </a:t>
            </a:r>
            <a:r>
              <a:rPr lang="en-US" b="0" dirty="0" smtClean="0"/>
              <a:t>We share a common humanity and we work to affirm the individual uniqueness, worth and capability of each young person, family, staff and volunteer.  </a:t>
            </a:r>
          </a:p>
          <a:p>
            <a:pPr marL="302066" indent="-302066">
              <a:buFont typeface="Wingdings" pitchFamily="2" charset="2"/>
              <a:buChar char="v"/>
            </a:pPr>
            <a:r>
              <a:rPr lang="en-US" b="1" dirty="0" smtClean="0"/>
              <a:t>Environment -</a:t>
            </a:r>
            <a:r>
              <a:rPr lang="en-US" dirty="0" smtClean="0"/>
              <a:t> </a:t>
            </a:r>
            <a:r>
              <a:rPr lang="en-US" b="0" dirty="0" smtClean="0"/>
              <a:t>We strive to create a safe, nurturing environment which promotes trust, honesty, direct communication and personal/professional growth.</a:t>
            </a:r>
          </a:p>
          <a:p>
            <a:pPr marL="302066" indent="-302066">
              <a:buFont typeface="Wingdings" pitchFamily="2" charset="2"/>
              <a:buChar char="v"/>
            </a:pPr>
            <a:r>
              <a:rPr lang="en-US" b="1" dirty="0" smtClean="0"/>
              <a:t>Diversity -</a:t>
            </a:r>
            <a:r>
              <a:rPr lang="en-US" dirty="0" smtClean="0"/>
              <a:t> </a:t>
            </a:r>
            <a:r>
              <a:rPr lang="en-US" b="0" dirty="0" smtClean="0"/>
              <a:t>We celebrate the richness created by a variety of cultures, beliefs and life experiences.  </a:t>
            </a:r>
          </a:p>
          <a:p>
            <a:pPr marL="302066" indent="-302066">
              <a:buFont typeface="Wingdings" pitchFamily="2" charset="2"/>
              <a:buChar char="v"/>
            </a:pPr>
            <a:r>
              <a:rPr lang="en-US" b="1" dirty="0" smtClean="0"/>
              <a:t>Families -</a:t>
            </a:r>
            <a:r>
              <a:rPr lang="en-US" dirty="0" smtClean="0"/>
              <a:t> </a:t>
            </a:r>
            <a:r>
              <a:rPr lang="en-US" b="0" dirty="0" smtClean="0"/>
              <a:t>We believe every young person deserves a family or support network which can provide safety, nurturance, a sense of belonging, teaching and guidance, and connection to the larger world.  </a:t>
            </a:r>
          </a:p>
          <a:p>
            <a:pPr marL="302066" indent="-302066">
              <a:buFont typeface="Wingdings" pitchFamily="2" charset="2"/>
              <a:buChar char="v"/>
            </a:pPr>
            <a:r>
              <a:rPr lang="en-US" b="1" dirty="0" smtClean="0"/>
              <a:t>Creativity -</a:t>
            </a:r>
            <a:r>
              <a:rPr lang="en-US" dirty="0" smtClean="0"/>
              <a:t> </a:t>
            </a:r>
            <a:r>
              <a:rPr lang="en-US" b="0" dirty="0" smtClean="0"/>
              <a:t>We encourage creativity, innovation and risk-taking to respond to the rapidly changing needs of children, youth, families and the community.  </a:t>
            </a:r>
          </a:p>
          <a:p>
            <a:pPr marL="302066" indent="-302066">
              <a:buFont typeface="Wingdings" pitchFamily="2" charset="2"/>
              <a:buChar char="v"/>
            </a:pPr>
            <a:r>
              <a:rPr lang="en-US" b="1" dirty="0" smtClean="0"/>
              <a:t>Partnership </a:t>
            </a:r>
            <a:r>
              <a:rPr lang="en-US" dirty="0" smtClean="0"/>
              <a:t>- </a:t>
            </a:r>
            <a:r>
              <a:rPr lang="en-US" b="0" dirty="0" smtClean="0"/>
              <a:t>We actively build partnerships to strengthen community planning, advocacy and delivery of services to children, youth and families</a:t>
            </a:r>
            <a:r>
              <a:rPr lang="en-US" dirty="0" smtClean="0"/>
              <a:t>.  </a:t>
            </a:r>
          </a:p>
          <a:p>
            <a:pPr marL="302066" indent="-302066">
              <a:buFont typeface="Wingdings" pitchFamily="2" charset="2"/>
              <a:buChar char="v"/>
            </a:pPr>
            <a:r>
              <a:rPr lang="en-US" b="1" dirty="0" smtClean="0"/>
              <a:t>Quality -</a:t>
            </a:r>
            <a:r>
              <a:rPr lang="en-US" dirty="0" smtClean="0"/>
              <a:t> </a:t>
            </a:r>
            <a:r>
              <a:rPr lang="en-US" b="0" dirty="0" smtClean="0"/>
              <a:t>We work constantly to improve the quality of everything we do in order to be responsible stewards of community resources.</a:t>
            </a:r>
          </a:p>
          <a:p>
            <a:endParaRPr lang="en-US" dirty="0" smtClean="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8524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strong purpose in which to</a:t>
            </a:r>
            <a:r>
              <a:rPr lang="en-US" baseline="0" dirty="0" smtClean="0"/>
              <a:t> help the community that struggles with homeless youth.  After all, this is why the agency was formed in the first place – because community citizens and leaders saw all of these young people in need living on the streets, living in their cars, living in the woods, etc.  We have a great purpose and the means in which to fulfill this purpose.</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29138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dirty="0" smtClean="0"/>
              <a:t>We don’t compete with other agencies – we are the only ones to provide this service</a:t>
            </a:r>
            <a:r>
              <a:rPr lang="en-US" baseline="0" dirty="0" smtClean="0"/>
              <a:t> in the area</a:t>
            </a:r>
          </a:p>
          <a:p>
            <a:pPr defTabSz="966612"/>
            <a:r>
              <a:rPr lang="en-US" baseline="0" dirty="0" smtClean="0"/>
              <a:t>We are open 24 hours a day, 7 days a week, 365 days a year</a:t>
            </a:r>
            <a:endParaRPr lang="en-US" dirty="0" smtClean="0"/>
          </a:p>
          <a:p>
            <a:pPr defTabSz="966612"/>
            <a:r>
              <a:rPr lang="en-US" dirty="0" smtClean="0"/>
              <a:t>We are the only agency of its kind throughout Durham County that provides both services on site and in the homes</a:t>
            </a:r>
          </a:p>
          <a:p>
            <a:pPr defTabSz="966612"/>
            <a:r>
              <a:rPr lang="en-US" dirty="0" smtClean="0"/>
              <a:t>We facilitate success with three different and broad programs</a:t>
            </a:r>
          </a:p>
          <a:p>
            <a:pPr defTabSz="966612"/>
            <a:r>
              <a:rPr lang="en-US" dirty="0" smtClean="0"/>
              <a:t>We have great assessment skills, evidence-based intervention and treatment</a:t>
            </a:r>
            <a:r>
              <a:rPr lang="en-US" baseline="0" dirty="0" smtClean="0"/>
              <a:t> skills, </a:t>
            </a:r>
            <a:r>
              <a:rPr lang="en-US" dirty="0" smtClean="0"/>
              <a:t>unifying capabilities and support from every agency we interact</a:t>
            </a:r>
            <a:r>
              <a:rPr lang="en-US" baseline="0" dirty="0" smtClean="0"/>
              <a:t> with thus far</a:t>
            </a:r>
            <a:endParaRPr lang="en-US" dirty="0" smtClean="0"/>
          </a:p>
          <a:p>
            <a:pPr defTabSz="966612"/>
            <a:r>
              <a:rPr lang="en-US" dirty="0" smtClean="0"/>
              <a:t>We have the respect of the community… to build on! </a:t>
            </a:r>
            <a:r>
              <a:rPr lang="en-US" dirty="0" smtClean="0">
                <a:sym typeface="Wingdings" pitchFamily="2" charset="2"/>
              </a:rPr>
              <a:t></a:t>
            </a:r>
            <a:endParaRPr lang="en-US" dirty="0" smtClean="0"/>
          </a:p>
          <a:p>
            <a:pPr defTabSz="966612"/>
            <a:endParaRPr lang="en-US" dirty="0" smtClean="0"/>
          </a:p>
          <a:p>
            <a:pPr defTabSz="966612"/>
            <a:endParaRPr lang="en-US" dirty="0" smtClean="0"/>
          </a:p>
          <a:p>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528031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v"/>
            </a:pPr>
            <a:r>
              <a:rPr lang="en-US" dirty="0" smtClean="0"/>
              <a:t>All</a:t>
            </a:r>
            <a:r>
              <a:rPr lang="en-US" baseline="0" dirty="0" smtClean="0"/>
              <a:t> of us have our hearts in the right place and minds focused on helping our children and young people in need.</a:t>
            </a:r>
          </a:p>
          <a:p>
            <a:pPr marL="171450" indent="-171450">
              <a:buFont typeface="Wingdings" pitchFamily="2" charset="2"/>
              <a:buChar char="v"/>
            </a:pPr>
            <a:endParaRPr lang="en-US" baseline="0" dirty="0" smtClean="0"/>
          </a:p>
          <a:p>
            <a:pPr marL="171450" indent="-171450">
              <a:buFont typeface="Wingdings" pitchFamily="2" charset="2"/>
              <a:buChar char="v"/>
            </a:pPr>
            <a:r>
              <a:rPr lang="en-US" baseline="0" dirty="0" smtClean="0"/>
              <a:t>One of the most challenging issues is providing parenting skills to people who are not motivated or ready to learn. It is our responsibility and our passion that drives us to making this possible. Without our passion, we would play a blame game and not get anywhere.  It is this dedication and commitment to helping families that enables us to push past the attempts to punish and move into a place of education and awareness.</a:t>
            </a:r>
          </a:p>
          <a:p>
            <a:pPr marL="171450" indent="-171450">
              <a:buFont typeface="Wingdings" pitchFamily="2" charset="2"/>
              <a:buChar char="v"/>
            </a:pPr>
            <a:endParaRPr lang="en-US" baseline="0" dirty="0" smtClean="0"/>
          </a:p>
          <a:p>
            <a:pPr marL="171450" indent="-171450">
              <a:buFont typeface="Wingdings" pitchFamily="2" charset="2"/>
              <a:buChar char="v"/>
            </a:pPr>
            <a:r>
              <a:rPr lang="en-US" baseline="0" dirty="0" smtClean="0"/>
              <a:t>It is important for us to understand the needs of this population in order to stop the cycle of violence, reduce the children’s abuse and neglect (causing many children to runaway) and eliminate a parent’s decision to abandon their children.</a:t>
            </a:r>
          </a:p>
          <a:p>
            <a:pPr marL="171450" indent="-171450">
              <a:buFont typeface="Wingdings" pitchFamily="2" charset="2"/>
              <a:buChar char="v"/>
            </a:pPr>
            <a:endParaRPr lang="en-US" baseline="0" dirty="0" smtClean="0"/>
          </a:p>
          <a:p>
            <a:pPr marL="171450" indent="-171450">
              <a:buFont typeface="Wingdings" pitchFamily="2" charset="2"/>
              <a:buChar char="v"/>
            </a:pPr>
            <a:r>
              <a:rPr lang="en-US" baseline="0" dirty="0" smtClean="0"/>
              <a:t>We are good at doing this, because the agency uses evidence-based practices, interventions and approaches to children, youth and families. This produces stronger outcomes and better results for everyone involved.</a:t>
            </a:r>
            <a:endParaRPr lang="en-US" dirty="0"/>
          </a:p>
        </p:txBody>
      </p:sp>
      <p:sp>
        <p:nvSpPr>
          <p:cNvPr id="4" name="Slide Number Placeholder 3"/>
          <p:cNvSpPr>
            <a:spLocks noGrp="1"/>
          </p:cNvSpPr>
          <p:nvPr>
            <p:ph type="sldNum" sz="quarter" idx="10"/>
          </p:nvPr>
        </p:nvSpPr>
        <p:spPr/>
        <p:txBody>
          <a:bodyPr/>
          <a:lstStyle/>
          <a:p>
            <a:fld id="{8EFF57C7-A2DF-4893-86DE-BBD69497DA7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562028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149" eaLnBrk="0" hangingPunct="0">
              <a:spcBef>
                <a:spcPct val="30000"/>
              </a:spcBef>
              <a:defRPr sz="1300">
                <a:solidFill>
                  <a:schemeClr val="tx1"/>
                </a:solidFill>
                <a:latin typeface="Arial" charset="0"/>
                <a:cs typeface="Arial" charset="0"/>
              </a:defRPr>
            </a:lvl1pPr>
            <a:lvl2pPr marL="776578" indent="-297661" defTabSz="966149" eaLnBrk="0" hangingPunct="0">
              <a:spcBef>
                <a:spcPct val="30000"/>
              </a:spcBef>
              <a:defRPr sz="1300">
                <a:solidFill>
                  <a:schemeClr val="tx1"/>
                </a:solidFill>
                <a:latin typeface="Arial" charset="0"/>
                <a:cs typeface="Arial" charset="0"/>
              </a:defRPr>
            </a:lvl2pPr>
            <a:lvl3pPr marL="1195630" indent="-237796" defTabSz="966149" eaLnBrk="0" hangingPunct="0">
              <a:spcBef>
                <a:spcPct val="30000"/>
              </a:spcBef>
              <a:defRPr sz="1300">
                <a:solidFill>
                  <a:schemeClr val="tx1"/>
                </a:solidFill>
                <a:latin typeface="Arial" charset="0"/>
                <a:cs typeface="Arial" charset="0"/>
              </a:defRPr>
            </a:lvl3pPr>
            <a:lvl4pPr marL="1674547" indent="-237796" defTabSz="966149" eaLnBrk="0" hangingPunct="0">
              <a:spcBef>
                <a:spcPct val="30000"/>
              </a:spcBef>
              <a:defRPr sz="1300">
                <a:solidFill>
                  <a:schemeClr val="tx1"/>
                </a:solidFill>
                <a:latin typeface="Arial" charset="0"/>
                <a:cs typeface="Arial" charset="0"/>
              </a:defRPr>
            </a:lvl4pPr>
            <a:lvl5pPr marL="2153464" indent="-237796" defTabSz="966149" eaLnBrk="0" hangingPunct="0">
              <a:spcBef>
                <a:spcPct val="30000"/>
              </a:spcBef>
              <a:defRPr sz="1300">
                <a:solidFill>
                  <a:schemeClr val="tx1"/>
                </a:solidFill>
                <a:latin typeface="Arial" charset="0"/>
                <a:cs typeface="Arial" charset="0"/>
              </a:defRPr>
            </a:lvl5pPr>
            <a:lvl6pPr marL="2632381" indent="-237796" defTabSz="966149" eaLnBrk="0" fontAlgn="base" hangingPunct="0">
              <a:spcBef>
                <a:spcPct val="30000"/>
              </a:spcBef>
              <a:spcAft>
                <a:spcPct val="0"/>
              </a:spcAft>
              <a:defRPr sz="1300">
                <a:solidFill>
                  <a:schemeClr val="tx1"/>
                </a:solidFill>
                <a:latin typeface="Arial" charset="0"/>
                <a:cs typeface="Arial" charset="0"/>
              </a:defRPr>
            </a:lvl6pPr>
            <a:lvl7pPr marL="3111298" indent="-237796" defTabSz="966149" eaLnBrk="0" fontAlgn="base" hangingPunct="0">
              <a:spcBef>
                <a:spcPct val="30000"/>
              </a:spcBef>
              <a:spcAft>
                <a:spcPct val="0"/>
              </a:spcAft>
              <a:defRPr sz="1300">
                <a:solidFill>
                  <a:schemeClr val="tx1"/>
                </a:solidFill>
                <a:latin typeface="Arial" charset="0"/>
                <a:cs typeface="Arial" charset="0"/>
              </a:defRPr>
            </a:lvl7pPr>
            <a:lvl8pPr marL="3590215" indent="-237796" defTabSz="966149" eaLnBrk="0" fontAlgn="base" hangingPunct="0">
              <a:spcBef>
                <a:spcPct val="30000"/>
              </a:spcBef>
              <a:spcAft>
                <a:spcPct val="0"/>
              </a:spcAft>
              <a:defRPr sz="1300">
                <a:solidFill>
                  <a:schemeClr val="tx1"/>
                </a:solidFill>
                <a:latin typeface="Arial" charset="0"/>
                <a:cs typeface="Arial" charset="0"/>
              </a:defRPr>
            </a:lvl8pPr>
            <a:lvl9pPr marL="4069132" indent="-237796" defTabSz="966149"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B84EA0F0-9E9D-4F83-9460-DA2553D26D00}" type="slidenum">
              <a:rPr lang="en-US" altLang="en-US" smtClean="0">
                <a:solidFill>
                  <a:prstClr val="black"/>
                </a:solidFill>
              </a:rPr>
              <a:pPr eaLnBrk="1" hangingPunct="1">
                <a:spcBef>
                  <a:spcPct val="0"/>
                </a:spcBef>
              </a:pPr>
              <a:t>13</a:t>
            </a:fld>
            <a:endParaRPr lang="en-US" altLang="en-US" smtClean="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36095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976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3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285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549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184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606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515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9325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4274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93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19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707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855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344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3747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5860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38972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66442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77804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312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21865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560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095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2877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2094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5843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1472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8F621D-A41A-473D-A956-2271C7EA94AB}" type="datetimeFigureOut">
              <a:rPr lang="en-US" smtClean="0"/>
              <a:pPr/>
              <a:t>9/22/2015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3EE1D9-387C-4002-9BB3-0276EC95AE33}" type="slidenum">
              <a:rPr lang="en-US" smtClean="0"/>
              <a:pPr/>
              <a:t>‹#›</a:t>
            </a:fld>
            <a:endParaRPr lang="en-US" dirty="0"/>
          </a:p>
        </p:txBody>
      </p:sp>
    </p:spTree>
    <p:extLst>
      <p:ext uri="{BB962C8B-B14F-4D97-AF65-F5344CB8AC3E}">
        <p14:creationId xmlns:p14="http://schemas.microsoft.com/office/powerpoint/2010/main" val="3914342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095802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6046797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6" name="Footer Placeholder 5"/>
          <p:cNvSpPr>
            <a:spLocks noGrp="1"/>
          </p:cNvSpPr>
          <p:nvPr>
            <p:ph type="ftr" sz="quarter" idx="11"/>
          </p:nvPr>
        </p:nvSpPr>
        <p:spPr/>
        <p:txBody>
          <a:bodyPr/>
          <a:lstStyle>
            <a:extLst/>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0497073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8" name="Footer Placeholder 7"/>
          <p:cNvSpPr>
            <a:spLocks noGrp="1"/>
          </p:cNvSpPr>
          <p:nvPr>
            <p:ph type="ftr" sz="quarter" idx="11"/>
          </p:nvPr>
        </p:nvSpPr>
        <p:spPr/>
        <p:txBody>
          <a:bodyPr/>
          <a:lstStyle>
            <a:extLst/>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709482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4" name="Footer Placeholder 3"/>
          <p:cNvSpPr>
            <a:spLocks noGrp="1"/>
          </p:cNvSpPr>
          <p:nvPr>
            <p:ph type="ftr" sz="quarter" idx="11"/>
          </p:nvPr>
        </p:nvSpPr>
        <p:spPr/>
        <p:txBody>
          <a:bodyPr/>
          <a:lstStyle>
            <a:extLst/>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63023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4847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3" name="Footer Placeholder 2"/>
          <p:cNvSpPr>
            <a:spLocks noGrp="1"/>
          </p:cNvSpPr>
          <p:nvPr>
            <p:ph type="ftr" sz="quarter" idx="11"/>
          </p:nvPr>
        </p:nvSpPr>
        <p:spPr/>
        <p:txBody>
          <a:bodyPr/>
          <a:lstStyle>
            <a:extLst/>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50637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6" name="Footer Placeholder 5"/>
          <p:cNvSpPr>
            <a:spLocks noGrp="1"/>
          </p:cNvSpPr>
          <p:nvPr>
            <p:ph type="ftr" sz="quarter" idx="11"/>
          </p:nvPr>
        </p:nvSpPr>
        <p:spPr/>
        <p:txBody>
          <a:bodyPr/>
          <a:lstStyle>
            <a:extLst/>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777644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3EE1D9-387C-4002-9BB3-0276EC95AE33}" type="slidenum">
              <a:rPr lang="en-US" smtClean="0">
                <a:solidFill>
                  <a:prstClr val="black"/>
                </a:solidFill>
              </a:rPr>
              <a:pPr/>
              <a:t>‹#›</a:t>
            </a:fld>
            <a:endParaRPr lang="en-US" dirty="0">
              <a:solidFill>
                <a:prstClr val="black"/>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7391590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14201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591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164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54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31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89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612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01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22702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DE1D-57A4-418C-BBE7-0B58225FF8C2}" type="datetimeFigureOut">
              <a:rPr lang="en-US" smtClean="0">
                <a:solidFill>
                  <a:prstClr val="black">
                    <a:tint val="75000"/>
                  </a:prstClr>
                </a:solidFill>
              </a:rPr>
              <a:pPr/>
              <a:t>9/22/2015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DDA59-3FCA-4555-BF1D-680E8EA10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1307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708F621D-A41A-473D-A956-2271C7EA94AB}" type="datetimeFigureOut">
              <a:rPr lang="en-US" smtClean="0">
                <a:solidFill>
                  <a:prstClr val="black"/>
                </a:solidFill>
              </a:rPr>
              <a:pPr/>
              <a:t>9/22/2015</a:t>
            </a:fld>
            <a:endParaRPr lang="en-US" dirty="0">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E3EE1D9-387C-4002-9BB3-0276EC95AE33}"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443323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0.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8" Type="http://schemas.openxmlformats.org/officeDocument/2006/relationships/hyperlink" Target="http://www.earthsharenc.org/" TargetMode="External"/><Relationship Id="rId3" Type="http://schemas.openxmlformats.org/officeDocument/2006/relationships/hyperlink" Target="http://www.johnavery.org/" TargetMode="External"/><Relationship Id="rId7" Type="http://schemas.openxmlformats.org/officeDocument/2006/relationships/hyperlink" Target="http://www.durhamcrisisresponse.org/" TargetMode="External"/><Relationship Id="rId2" Type="http://schemas.openxmlformats.org/officeDocument/2006/relationships/hyperlink" Target="http://www.durhamrescuemission.org/" TargetMode="External"/><Relationship Id="rId1" Type="http://schemas.openxmlformats.org/officeDocument/2006/relationships/slideLayout" Target="../slideLayouts/slideLayout6.xml"/><Relationship Id="rId6" Type="http://schemas.openxmlformats.org/officeDocument/2006/relationships/hyperlink" Target="http://www.salvationarmycarolinas.org/durham/boys-and-girls-club/" TargetMode="External"/><Relationship Id="rId11" Type="http://schemas.openxmlformats.org/officeDocument/2006/relationships/hyperlink" Target="http://www.unitedwaytriangle.org/" TargetMode="External"/><Relationship Id="rId5" Type="http://schemas.openxmlformats.org/officeDocument/2006/relationships/hyperlink" Target="http://www.seniorpharmassist.org/" TargetMode="External"/><Relationship Id="rId10" Type="http://schemas.openxmlformats.org/officeDocument/2006/relationships/hyperlink" Target="http://www.dcslnc.org/" TargetMode="External"/><Relationship Id="rId4" Type="http://schemas.openxmlformats.org/officeDocument/2006/relationships/hyperlink" Target="http://www.exchangefamilycenter.org/" TargetMode="External"/><Relationship Id="rId9" Type="http://schemas.openxmlformats.org/officeDocument/2006/relationships/hyperlink" Target="http://www.toxicfreenc.org/"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homvee.acf.hhs.gov/document.aspx?rid=3&amp;sid=51" TargetMode="External"/><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hyperlink" Target="http://chhs.gsu.edu/safecare/training.asp" TargetMode="External"/><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hyperlink" Target="http://pcit.phhp.ufl.edu/" TargetMode="External"/><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hyperlink" Target="http://www.triplep.net/glo-en/the-triple-p-system-at-work/evidence-based/" TargetMode="External"/><Relationship Id="rId2" Type="http://schemas.openxmlformats.org/officeDocument/2006/relationships/notesSlide" Target="../notesSlides/notesSlide15.xml"/><Relationship Id="rId1" Type="http://schemas.openxmlformats.org/officeDocument/2006/relationships/slideLayout" Target="../slideLayouts/slideLayout35.x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3" Type="http://schemas.openxmlformats.org/officeDocument/2006/relationships/hyperlink" Target="http://incredibleyears.com/" TargetMode="External"/><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http://www.durhamcountycares.org/#!employees/c1gh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6382" y="357809"/>
            <a:ext cx="2914800" cy="2209112"/>
          </a:xfrm>
          <a:prstGeom prst="rect">
            <a:avLst/>
          </a:prstGeom>
          <a:effectLst/>
        </p:spPr>
      </p:pic>
      <p:sp>
        <p:nvSpPr>
          <p:cNvPr id="8" name="TextBox 7"/>
          <p:cNvSpPr txBox="1"/>
          <p:nvPr/>
        </p:nvSpPr>
        <p:spPr>
          <a:xfrm>
            <a:off x="747132" y="2743995"/>
            <a:ext cx="10950497" cy="3477875"/>
          </a:xfrm>
          <a:prstGeom prst="rect">
            <a:avLst/>
          </a:prstGeom>
          <a:noFill/>
        </p:spPr>
        <p:txBody>
          <a:bodyPr wrap="square" rtlCol="0">
            <a:spAutoFit/>
          </a:bodyPr>
          <a:lstStyle/>
          <a:p>
            <a:pPr algn="ctr"/>
            <a:r>
              <a:rPr lang="en-US" sz="6600" b="1" dirty="0">
                <a:ln w="0"/>
                <a:solidFill>
                  <a:srgbClr val="5B9BD5"/>
                </a:solidFill>
                <a:effectLst>
                  <a:outerShdw blurRad="38100" dist="25400" dir="5400000" algn="ctr" rotWithShape="0">
                    <a:srgbClr val="6E747A">
                      <a:alpha val="43000"/>
                    </a:srgbClr>
                  </a:outerShdw>
                </a:effectLst>
              </a:rPr>
              <a:t>2015 Durham County Cares Campaign</a:t>
            </a:r>
          </a:p>
          <a:p>
            <a:pPr algn="ctr"/>
            <a:r>
              <a:rPr lang="en-US" sz="4400" dirty="0">
                <a:ln w="0"/>
                <a:solidFill>
                  <a:prstClr val="black"/>
                </a:solidFill>
                <a:effectLst>
                  <a:outerShdw blurRad="38100" dist="25400" dir="5400000" algn="ctr" rotWithShape="0">
                    <a:srgbClr val="6E747A">
                      <a:alpha val="43000"/>
                    </a:srgbClr>
                  </a:outerShdw>
                </a:effectLst>
              </a:rPr>
              <a:t>Recipient Organization Presentations</a:t>
            </a:r>
          </a:p>
          <a:p>
            <a:pPr algn="ctr"/>
            <a:r>
              <a:rPr lang="en-US" sz="4400" dirty="0">
                <a:ln w="0"/>
                <a:solidFill>
                  <a:prstClr val="black"/>
                </a:solidFill>
                <a:effectLst>
                  <a:outerShdw blurRad="38100" dist="25400" dir="5400000" algn="ctr" rotWithShape="0">
                    <a:srgbClr val="6E747A">
                      <a:alpha val="43000"/>
                    </a:srgbClr>
                  </a:outerShdw>
                </a:effectLst>
              </a:rPr>
              <a:t>Thursday, September 17, 2015</a:t>
            </a:r>
            <a:endParaRPr lang="en-US" sz="4400" dirty="0">
              <a:ln w="0"/>
              <a:solidFill>
                <a:prstClr val="black"/>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7525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nodeType="after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0" dur="500"/>
                                        <p:tgtEl>
                                          <p:spTgt spid="8">
                                            <p:txEl>
                                              <p:pRg st="1" end="1"/>
                                            </p:txEl>
                                          </p:spTgt>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4"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295401"/>
            <a:ext cx="8229600" cy="4711891"/>
          </a:xfrm>
        </p:spPr>
        <p:txBody>
          <a:bodyPr>
            <a:normAutofit fontScale="92500" lnSpcReduction="20000"/>
          </a:bodyPr>
          <a:lstStyle/>
          <a:p>
            <a:pPr marL="109728" indent="0">
              <a:buNone/>
            </a:pPr>
            <a:r>
              <a:rPr lang="en-US" dirty="0" smtClean="0"/>
              <a:t>EFC </a:t>
            </a:r>
            <a:r>
              <a:rPr lang="en-US" sz="2800" dirty="0"/>
              <a:t>partners with agencies and individuals to improve parenting and decrease child abuse and neglect, including partnering with:</a:t>
            </a:r>
          </a:p>
          <a:p>
            <a:pPr>
              <a:buFont typeface="Wingdings" panose="05000000000000000000" pitchFamily="2" charset="2"/>
              <a:buChar char="v"/>
            </a:pPr>
            <a:r>
              <a:rPr lang="en-US" sz="2800" dirty="0"/>
              <a:t>Durham County DSS</a:t>
            </a:r>
          </a:p>
          <a:p>
            <a:pPr>
              <a:buFont typeface="Wingdings" panose="05000000000000000000" pitchFamily="2" charset="2"/>
              <a:buChar char="v"/>
            </a:pPr>
            <a:r>
              <a:rPr lang="en-US" sz="2800" dirty="0"/>
              <a:t>Durham’s Partnership for Children</a:t>
            </a:r>
          </a:p>
          <a:p>
            <a:pPr>
              <a:buFont typeface="Wingdings" panose="05000000000000000000" pitchFamily="2" charset="2"/>
              <a:buChar char="v"/>
            </a:pPr>
            <a:r>
              <a:rPr lang="en-US" sz="2800" dirty="0"/>
              <a:t>Alliance Behavioral Health Care</a:t>
            </a:r>
          </a:p>
          <a:p>
            <a:pPr>
              <a:buFont typeface="Wingdings" panose="05000000000000000000" pitchFamily="2" charset="2"/>
              <a:buChar char="v"/>
            </a:pPr>
            <a:r>
              <a:rPr lang="en-US" sz="2800" dirty="0"/>
              <a:t>Durham County Juvenile Crime Prevention Council</a:t>
            </a:r>
          </a:p>
          <a:p>
            <a:pPr>
              <a:buFont typeface="Wingdings" panose="05000000000000000000" pitchFamily="2" charset="2"/>
              <a:buChar char="v"/>
            </a:pPr>
            <a:r>
              <a:rPr lang="en-US" sz="2800" dirty="0"/>
              <a:t>Duke Endowment</a:t>
            </a:r>
          </a:p>
          <a:p>
            <a:pPr>
              <a:buFont typeface="Wingdings" panose="05000000000000000000" pitchFamily="2" charset="2"/>
              <a:buChar char="v"/>
            </a:pPr>
            <a:r>
              <a:rPr lang="en-US" sz="2800" dirty="0"/>
              <a:t>Alternatives to Commitment</a:t>
            </a:r>
          </a:p>
          <a:p>
            <a:pPr>
              <a:buFont typeface="Wingdings" panose="05000000000000000000" pitchFamily="2" charset="2"/>
              <a:buChar char="v"/>
            </a:pPr>
            <a:r>
              <a:rPr lang="en-US" sz="2800" dirty="0"/>
              <a:t>NC Department of Health and Human Services</a:t>
            </a:r>
          </a:p>
          <a:p>
            <a:pPr>
              <a:buFont typeface="Wingdings" panose="05000000000000000000" pitchFamily="2" charset="2"/>
              <a:buChar char="v"/>
            </a:pPr>
            <a:r>
              <a:rPr lang="en-US" sz="2800" dirty="0"/>
              <a:t>United Way</a:t>
            </a:r>
          </a:p>
          <a:p>
            <a:pPr>
              <a:buFont typeface="Wingdings" panose="05000000000000000000" pitchFamily="2" charset="2"/>
              <a:buChar char="v"/>
            </a:pPr>
            <a:r>
              <a:rPr lang="en-US" sz="2800" dirty="0"/>
              <a:t>Communities in Schools</a:t>
            </a:r>
          </a:p>
          <a:p>
            <a:pPr marL="109728" indent="0">
              <a:buNone/>
            </a:pPr>
            <a:endParaRPr lang="en-US" sz="2800" dirty="0"/>
          </a:p>
          <a:p>
            <a:pPr marL="109728" indent="0">
              <a:buNone/>
            </a:pPr>
            <a:endParaRPr lang="en-US" sz="2800" dirty="0"/>
          </a:p>
          <a:p>
            <a:pPr marL="109728" indent="0">
              <a:buNone/>
            </a:pPr>
            <a:endParaRPr lang="en-US" dirty="0"/>
          </a:p>
        </p:txBody>
      </p:sp>
      <p:sp>
        <p:nvSpPr>
          <p:cNvPr id="3" name="Title 2"/>
          <p:cNvSpPr>
            <a:spLocks noGrp="1"/>
          </p:cNvSpPr>
          <p:nvPr>
            <p:ph type="title"/>
          </p:nvPr>
        </p:nvSpPr>
        <p:spPr/>
        <p:txBody>
          <a:bodyPr/>
          <a:lstStyle/>
          <a:p>
            <a:r>
              <a:rPr lang="en-US" dirty="0" smtClean="0"/>
              <a:t>Strengths - PARTNERSHIP</a:t>
            </a:r>
            <a:endParaRPr lang="en-US" dirty="0"/>
          </a:p>
        </p:txBody>
      </p:sp>
    </p:spTree>
    <p:extLst>
      <p:ext uri="{BB962C8B-B14F-4D97-AF65-F5344CB8AC3E}">
        <p14:creationId xmlns:p14="http://schemas.microsoft.com/office/powerpoint/2010/main" val="1153752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v"/>
            </a:pPr>
            <a:r>
              <a:rPr lang="en-US" sz="4000" dirty="0"/>
              <a:t>Early Childhood Outreach (</a:t>
            </a:r>
            <a:r>
              <a:rPr lang="en-US" sz="4000" dirty="0" err="1"/>
              <a:t>EChO</a:t>
            </a:r>
            <a:r>
              <a:rPr lang="en-US" sz="4000" dirty="0"/>
              <a:t>)</a:t>
            </a:r>
          </a:p>
          <a:p>
            <a:pPr marL="571500" indent="-571500">
              <a:buFont typeface="Wingdings" panose="05000000000000000000" pitchFamily="2" charset="2"/>
              <a:buChar char="v"/>
            </a:pPr>
            <a:r>
              <a:rPr lang="en-US" sz="4000" dirty="0"/>
              <a:t>Family Support Program (FSP)</a:t>
            </a:r>
          </a:p>
          <a:p>
            <a:pPr marL="571500" indent="-571500">
              <a:buFont typeface="Wingdings" panose="05000000000000000000" pitchFamily="2" charset="2"/>
              <a:buChar char="v"/>
            </a:pPr>
            <a:r>
              <a:rPr lang="en-US" sz="4000" dirty="0"/>
              <a:t>Parenting of Adolescents (POA)</a:t>
            </a:r>
          </a:p>
        </p:txBody>
      </p:sp>
      <p:sp>
        <p:nvSpPr>
          <p:cNvPr id="2" name="Title 1"/>
          <p:cNvSpPr>
            <a:spLocks noGrp="1"/>
          </p:cNvSpPr>
          <p:nvPr>
            <p:ph type="title"/>
          </p:nvPr>
        </p:nvSpPr>
        <p:spPr/>
        <p:txBody>
          <a:bodyPr/>
          <a:lstStyle/>
          <a:p>
            <a:r>
              <a:rPr lang="en-US" dirty="0" smtClean="0"/>
              <a:t>THREE MAIN PROGRAMS</a:t>
            </a:r>
            <a:endParaRPr lang="en-US" dirty="0"/>
          </a:p>
        </p:txBody>
      </p:sp>
    </p:spTree>
    <p:extLst>
      <p:ext uri="{BB962C8B-B14F-4D97-AF65-F5344CB8AC3E}">
        <p14:creationId xmlns:p14="http://schemas.microsoft.com/office/powerpoint/2010/main" val="28396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Early Childhood </a:t>
            </a:r>
            <a:br>
              <a:rPr lang="en-US" dirty="0" smtClean="0"/>
            </a:br>
            <a:r>
              <a:rPr lang="en-US" dirty="0" smtClean="0"/>
              <a:t>Outreach (</a:t>
            </a:r>
            <a:r>
              <a:rPr lang="en-US" dirty="0" err="1" smtClean="0"/>
              <a:t>EChO</a:t>
            </a:r>
            <a:r>
              <a:rPr lang="en-US" dirty="0" smtClean="0"/>
              <a:t>)</a:t>
            </a:r>
            <a:endParaRPr lang="en-US" dirty="0"/>
          </a:p>
        </p:txBody>
      </p:sp>
      <p:sp>
        <p:nvSpPr>
          <p:cNvPr id="5" name="Subtitle 4"/>
          <p:cNvSpPr>
            <a:spLocks noGrp="1"/>
          </p:cNvSpPr>
          <p:nvPr>
            <p:ph type="subTitle" idx="1"/>
          </p:nvPr>
        </p:nvSpPr>
        <p:spPr/>
        <p:txBody>
          <a:bodyPr>
            <a:normAutofit/>
          </a:bodyPr>
          <a:lstStyle/>
          <a:p>
            <a:r>
              <a:rPr lang="en-US" sz="1800" b="1" dirty="0"/>
              <a:t>Aviva Starr – program manager</a:t>
            </a:r>
          </a:p>
        </p:txBody>
      </p:sp>
    </p:spTree>
    <p:extLst>
      <p:ext uri="{BB962C8B-B14F-4D97-AF65-F5344CB8AC3E}">
        <p14:creationId xmlns:p14="http://schemas.microsoft.com/office/powerpoint/2010/main" val="3480998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828800" y="838200"/>
            <a:ext cx="8534400" cy="5715000"/>
          </a:xfrm>
        </p:spPr>
        <p:txBody>
          <a:bodyPr>
            <a:normAutofit/>
          </a:bodyPr>
          <a:lstStyle/>
          <a:p>
            <a:pPr marL="0" indent="0">
              <a:lnSpc>
                <a:spcPct val="90000"/>
              </a:lnSpc>
              <a:buNone/>
              <a:defRPr/>
            </a:pPr>
            <a:r>
              <a:rPr lang="en-US" altLang="en-US" sz="2800" dirty="0">
                <a:latin typeface="+mj-lt"/>
              </a:rPr>
              <a:t>Challenging Behavior exhibited in a childcare program is…</a:t>
            </a:r>
          </a:p>
          <a:p>
            <a:pPr marL="0" indent="0">
              <a:lnSpc>
                <a:spcPct val="90000"/>
              </a:lnSpc>
              <a:defRPr/>
            </a:pPr>
            <a:endParaRPr lang="en-US" altLang="en-US" sz="1100" dirty="0">
              <a:solidFill>
                <a:schemeClr val="tx2">
                  <a:satMod val="200000"/>
                </a:schemeClr>
              </a:solidFill>
              <a:latin typeface="Century Gothic" panose="020B0502020202020204" pitchFamily="34" charset="0"/>
            </a:endParaRPr>
          </a:p>
          <a:p>
            <a:pPr marL="0" indent="0">
              <a:lnSpc>
                <a:spcPct val="90000"/>
              </a:lnSpc>
              <a:buNone/>
              <a:defRPr/>
            </a:pPr>
            <a:r>
              <a:rPr lang="en-US" altLang="en-US" sz="2200" dirty="0">
                <a:latin typeface="Franklin Gothic Medium" panose="020B0603020102020204" pitchFamily="34" charset="0"/>
              </a:rPr>
              <a:t>Any action produced by a child that</a:t>
            </a:r>
          </a:p>
          <a:p>
            <a:pPr marL="457200" indent="-457200">
              <a:lnSpc>
                <a:spcPct val="90000"/>
              </a:lnSpc>
              <a:buFont typeface="Wingdings" panose="05000000000000000000" pitchFamily="2" charset="2"/>
              <a:buChar char="v"/>
              <a:defRPr/>
            </a:pPr>
            <a:r>
              <a:rPr lang="en-US" altLang="en-US" sz="2200" dirty="0">
                <a:latin typeface="Franklin Gothic Medium" panose="020B0603020102020204" pitchFamily="34" charset="0"/>
              </a:rPr>
              <a:t>results in self-injury or injury to others,</a:t>
            </a:r>
          </a:p>
          <a:p>
            <a:pPr marL="457200" indent="-457200">
              <a:lnSpc>
                <a:spcPct val="90000"/>
              </a:lnSpc>
              <a:buFont typeface="Wingdings" panose="05000000000000000000" pitchFamily="2" charset="2"/>
              <a:buChar char="v"/>
              <a:defRPr/>
            </a:pPr>
            <a:r>
              <a:rPr lang="en-US" altLang="en-US" sz="2200" dirty="0">
                <a:latin typeface="Franklin Gothic Medium" panose="020B0603020102020204" pitchFamily="34" charset="0"/>
              </a:rPr>
              <a:t>causes damage to the physical environment,</a:t>
            </a:r>
          </a:p>
          <a:p>
            <a:pPr marL="457200" indent="-457200">
              <a:lnSpc>
                <a:spcPct val="90000"/>
              </a:lnSpc>
              <a:buFont typeface="Wingdings" panose="05000000000000000000" pitchFamily="2" charset="2"/>
              <a:buChar char="v"/>
              <a:defRPr/>
            </a:pPr>
            <a:r>
              <a:rPr lang="en-US" altLang="en-US" sz="2200" dirty="0">
                <a:latin typeface="Franklin Gothic Medium" panose="020B0603020102020204" pitchFamily="34" charset="0"/>
              </a:rPr>
              <a:t>interferes with learning new skills,</a:t>
            </a:r>
          </a:p>
          <a:p>
            <a:pPr marL="457200" indent="-457200">
              <a:lnSpc>
                <a:spcPct val="90000"/>
              </a:lnSpc>
              <a:buFont typeface="Wingdings" panose="05000000000000000000" pitchFamily="2" charset="2"/>
              <a:buChar char="v"/>
              <a:defRPr/>
            </a:pPr>
            <a:r>
              <a:rPr lang="en-US" altLang="en-US" sz="2200" dirty="0">
                <a:latin typeface="Franklin Gothic Medium" panose="020B0603020102020204" pitchFamily="34" charset="0"/>
              </a:rPr>
              <a:t>socially isolates the child (Doss &amp; </a:t>
            </a:r>
            <a:r>
              <a:rPr lang="en-US" altLang="en-US" sz="2200" dirty="0" err="1">
                <a:latin typeface="Franklin Gothic Medium" panose="020B0603020102020204" pitchFamily="34" charset="0"/>
              </a:rPr>
              <a:t>Reichle</a:t>
            </a:r>
            <a:r>
              <a:rPr lang="en-US" altLang="en-US" sz="2200" dirty="0">
                <a:latin typeface="Franklin Gothic Medium" panose="020B0603020102020204" pitchFamily="34" charset="0"/>
              </a:rPr>
              <a:t>, 1991), and/or</a:t>
            </a:r>
          </a:p>
          <a:p>
            <a:pPr marL="457200" indent="-457200">
              <a:lnSpc>
                <a:spcPct val="90000"/>
              </a:lnSpc>
              <a:buFont typeface="Wingdings" panose="05000000000000000000" pitchFamily="2" charset="2"/>
              <a:buChar char="v"/>
              <a:defRPr/>
            </a:pPr>
            <a:r>
              <a:rPr lang="en-US" altLang="en-US" sz="2200" dirty="0">
                <a:latin typeface="Franklin Gothic Medium" panose="020B0603020102020204" pitchFamily="34" charset="0"/>
              </a:rPr>
              <a:t>is problematic to the child’s family (</a:t>
            </a:r>
            <a:r>
              <a:rPr lang="en-US" altLang="en-US" sz="2200" dirty="0" err="1">
                <a:latin typeface="Franklin Gothic Medium" panose="020B0603020102020204" pitchFamily="34" charset="0"/>
              </a:rPr>
              <a:t>Boulware</a:t>
            </a:r>
            <a:r>
              <a:rPr lang="en-US" altLang="en-US" sz="2200" dirty="0">
                <a:latin typeface="Franklin Gothic Medium" panose="020B0603020102020204" pitchFamily="34" charset="0"/>
              </a:rPr>
              <a:t>, Schwartz, &amp; McBride, 1999)</a:t>
            </a:r>
          </a:p>
          <a:p>
            <a:pPr marL="457200" indent="-457200" algn="ctr">
              <a:lnSpc>
                <a:spcPct val="90000"/>
              </a:lnSpc>
              <a:buFont typeface="Wingdings" panose="05000000000000000000" pitchFamily="2" charset="2"/>
              <a:buChar char="v"/>
              <a:defRPr/>
            </a:pPr>
            <a:endParaRPr lang="en-US" altLang="en-US" sz="2800" i="1" dirty="0">
              <a:latin typeface="+mj-lt"/>
            </a:endParaRPr>
          </a:p>
          <a:p>
            <a:pPr marL="0" indent="0" algn="ctr">
              <a:lnSpc>
                <a:spcPct val="90000"/>
              </a:lnSpc>
              <a:buNone/>
              <a:defRPr/>
            </a:pPr>
            <a:r>
              <a:rPr lang="en-US" altLang="en-US" sz="2800" i="1" dirty="0" err="1">
                <a:latin typeface="+mj-lt"/>
              </a:rPr>
              <a:t>EChO’s</a:t>
            </a:r>
            <a:r>
              <a:rPr lang="en-US" altLang="en-US" sz="2800" i="1" dirty="0">
                <a:latin typeface="+mj-lt"/>
              </a:rPr>
              <a:t> working definition: </a:t>
            </a:r>
          </a:p>
          <a:p>
            <a:pPr marL="0" indent="0" algn="ctr">
              <a:lnSpc>
                <a:spcPct val="90000"/>
              </a:lnSpc>
              <a:buNone/>
              <a:defRPr/>
            </a:pPr>
            <a:r>
              <a:rPr lang="en-US" altLang="en-US" sz="2800" i="1" dirty="0">
                <a:latin typeface="+mj-lt"/>
              </a:rPr>
              <a:t>Any behavior that impedes the </a:t>
            </a:r>
          </a:p>
          <a:p>
            <a:pPr marL="0" indent="0" algn="ctr">
              <a:lnSpc>
                <a:spcPct val="90000"/>
              </a:lnSpc>
              <a:buNone/>
              <a:defRPr/>
            </a:pPr>
            <a:r>
              <a:rPr lang="en-US" altLang="en-US" sz="2800" i="1" dirty="0">
                <a:latin typeface="+mj-lt"/>
              </a:rPr>
              <a:t>child’s success in the classroom.</a:t>
            </a:r>
          </a:p>
        </p:txBody>
      </p:sp>
      <p:sp>
        <p:nvSpPr>
          <p:cNvPr id="7170" name="Rectangle 2"/>
          <p:cNvSpPr>
            <a:spLocks noGrp="1" noChangeArrowheads="1"/>
          </p:cNvSpPr>
          <p:nvPr>
            <p:ph type="title"/>
          </p:nvPr>
        </p:nvSpPr>
        <p:spPr>
          <a:xfrm>
            <a:off x="2098675" y="304800"/>
            <a:ext cx="8001000" cy="838200"/>
          </a:xfrm>
        </p:spPr>
        <p:txBody>
          <a:bodyPr rtlCol="0">
            <a:normAutofit fontScale="90000"/>
          </a:bodyPr>
          <a:lstStyle/>
          <a:p>
            <a:pPr>
              <a:defRPr/>
            </a:pPr>
            <a:r>
              <a:rPr lang="en-US" dirty="0"/>
              <a:t>Early </a:t>
            </a:r>
            <a:r>
              <a:rPr lang="en-US" dirty="0" smtClean="0"/>
              <a:t>Childhood </a:t>
            </a:r>
            <a:r>
              <a:rPr lang="en-US" dirty="0"/>
              <a:t>O</a:t>
            </a:r>
            <a:r>
              <a:rPr lang="en-US" dirty="0" smtClean="0"/>
              <a:t>utreach </a:t>
            </a:r>
            <a:r>
              <a:rPr lang="en-US" dirty="0"/>
              <a:t>(</a:t>
            </a:r>
            <a:r>
              <a:rPr lang="en-US" dirty="0" err="1" smtClean="0"/>
              <a:t>EChO</a:t>
            </a:r>
            <a:r>
              <a:rPr lang="en-US" dirty="0" smtClean="0"/>
              <a:t>)</a:t>
            </a:r>
            <a:br>
              <a:rPr lang="en-US" dirty="0" smtClean="0"/>
            </a:br>
            <a:endParaRPr lang="en-US" altLang="en-US" dirty="0" smtClean="0">
              <a:solidFill>
                <a:schemeClr val="tx2">
                  <a:satMod val="200000"/>
                </a:schemeClr>
              </a:solidFill>
            </a:endParaRPr>
          </a:p>
        </p:txBody>
      </p:sp>
    </p:spTree>
    <p:extLst>
      <p:ext uri="{BB962C8B-B14F-4D97-AF65-F5344CB8AC3E}">
        <p14:creationId xmlns:p14="http://schemas.microsoft.com/office/powerpoint/2010/main" val="2026000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371601"/>
            <a:ext cx="8991600" cy="3733800"/>
          </a:xfrm>
        </p:spPr>
        <p:txBody>
          <a:bodyPr>
            <a:noAutofit/>
          </a:bodyPr>
          <a:lstStyle/>
          <a:p>
            <a:pPr marL="457200" indent="-457200">
              <a:spcBef>
                <a:spcPts val="0"/>
              </a:spcBef>
              <a:buFont typeface="Wingdings 2" pitchFamily="18" charset="2"/>
              <a:buAutoNum type="arabicParenR"/>
              <a:defRPr/>
            </a:pPr>
            <a:r>
              <a:rPr lang="en-US" sz="2800" dirty="0">
                <a:latin typeface="+mj-lt"/>
              </a:rPr>
              <a:t>indirect services that build the capacity of staff and family members; </a:t>
            </a:r>
          </a:p>
          <a:p>
            <a:pPr marL="457200" indent="-457200">
              <a:spcBef>
                <a:spcPts val="0"/>
              </a:spcBef>
              <a:buFont typeface="Wingdings 2" pitchFamily="18" charset="2"/>
              <a:buAutoNum type="arabicParenR"/>
              <a:defRPr/>
            </a:pPr>
            <a:r>
              <a:rPr lang="en-US" sz="2800" dirty="0">
                <a:latin typeface="+mj-lt"/>
              </a:rPr>
              <a:t>promotion of social emotional development; </a:t>
            </a:r>
          </a:p>
          <a:p>
            <a:pPr marL="457200" indent="-457200">
              <a:spcBef>
                <a:spcPts val="0"/>
              </a:spcBef>
              <a:buFont typeface="Wingdings 2" pitchFamily="18" charset="2"/>
              <a:buAutoNum type="arabicParenR"/>
              <a:defRPr/>
            </a:pPr>
            <a:r>
              <a:rPr lang="en-US" sz="2800" dirty="0">
                <a:latin typeface="+mj-lt"/>
              </a:rPr>
              <a:t>de-escalation of challenging behaviors; </a:t>
            </a:r>
          </a:p>
          <a:p>
            <a:pPr marL="457200" indent="-457200">
              <a:spcBef>
                <a:spcPts val="0"/>
              </a:spcBef>
              <a:buFont typeface="Wingdings 2" pitchFamily="18" charset="2"/>
              <a:buAutoNum type="arabicParenR"/>
              <a:defRPr/>
            </a:pPr>
            <a:r>
              <a:rPr lang="en-US" sz="2800" dirty="0">
                <a:latin typeface="+mj-lt"/>
              </a:rPr>
              <a:t>referrals for additional assessments and services; </a:t>
            </a:r>
          </a:p>
          <a:p>
            <a:pPr marL="457200" indent="-457200">
              <a:spcBef>
                <a:spcPts val="0"/>
              </a:spcBef>
              <a:buFont typeface="Wingdings 2" pitchFamily="18" charset="2"/>
              <a:buAutoNum type="arabicParenR"/>
              <a:defRPr/>
            </a:pPr>
            <a:r>
              <a:rPr lang="en-US" sz="2800" dirty="0">
                <a:latin typeface="+mj-lt"/>
              </a:rPr>
              <a:t>improved outcomes for children, parents, and staff in early care and education settings</a:t>
            </a:r>
            <a:r>
              <a:rPr lang="en-US" sz="2800" baseline="30000" dirty="0">
                <a:latin typeface="+mj-lt"/>
              </a:rPr>
              <a:t>1</a:t>
            </a:r>
            <a:r>
              <a:rPr lang="en-US" sz="2800" dirty="0">
                <a:latin typeface="+mj-lt"/>
              </a:rPr>
              <a:t>. </a:t>
            </a:r>
          </a:p>
          <a:p>
            <a:pPr marL="0" indent="0">
              <a:spcBef>
                <a:spcPts val="0"/>
              </a:spcBef>
              <a:buNone/>
              <a:defRPr/>
            </a:pPr>
            <a:endParaRPr lang="en-US" baseline="30000" dirty="0"/>
          </a:p>
          <a:p>
            <a:pPr>
              <a:spcBef>
                <a:spcPts val="0"/>
              </a:spcBef>
              <a:defRPr/>
            </a:pPr>
            <a:endParaRPr lang="en-US" sz="2400" dirty="0"/>
          </a:p>
        </p:txBody>
      </p:sp>
      <p:sp>
        <p:nvSpPr>
          <p:cNvPr id="2" name="Title 1"/>
          <p:cNvSpPr>
            <a:spLocks noGrp="1"/>
          </p:cNvSpPr>
          <p:nvPr>
            <p:ph type="title"/>
          </p:nvPr>
        </p:nvSpPr>
        <p:spPr>
          <a:xfrm>
            <a:off x="1825625" y="228600"/>
            <a:ext cx="8534400" cy="457200"/>
          </a:xfrm>
        </p:spPr>
        <p:txBody>
          <a:bodyPr>
            <a:normAutofit fontScale="90000"/>
          </a:bodyPr>
          <a:lstStyle/>
          <a:p>
            <a:pPr>
              <a:defRPr/>
            </a:pPr>
            <a:r>
              <a:rPr lang="en-US" sz="2800" dirty="0"/>
              <a:t/>
            </a:r>
            <a:br>
              <a:rPr lang="en-US" sz="2800" dirty="0"/>
            </a:br>
            <a:r>
              <a:rPr lang="en-US" sz="2800" dirty="0" err="1"/>
              <a:t>EChO</a:t>
            </a:r>
            <a:r>
              <a:rPr lang="en-US" sz="2800" dirty="0"/>
              <a:t> provides</a:t>
            </a:r>
            <a:r>
              <a:rPr lang="en-US" dirty="0" smtClean="0"/>
              <a:t> </a:t>
            </a:r>
            <a:r>
              <a:rPr lang="en-US" sz="2800" dirty="0"/>
              <a:t>Early Childhood Mental Health </a:t>
            </a:r>
            <a:br>
              <a:rPr lang="en-US" sz="2800" dirty="0"/>
            </a:br>
            <a:r>
              <a:rPr lang="en-US" sz="2800" dirty="0"/>
              <a:t>Consultation (ECMHC) Services</a:t>
            </a:r>
          </a:p>
        </p:txBody>
      </p:sp>
      <p:sp>
        <p:nvSpPr>
          <p:cNvPr id="4" name="Rectangle 3"/>
          <p:cNvSpPr/>
          <p:nvPr/>
        </p:nvSpPr>
        <p:spPr>
          <a:xfrm>
            <a:off x="3810000" y="5334000"/>
            <a:ext cx="6324600" cy="129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000" b="1" baseline="30000" dirty="0">
                <a:solidFill>
                  <a:prstClr val="black"/>
                </a:solidFill>
              </a:rPr>
              <a:t>1</a:t>
            </a:r>
            <a:r>
              <a:rPr lang="en-US" sz="2000" b="1" dirty="0">
                <a:solidFill>
                  <a:prstClr val="black"/>
                </a:solidFill>
              </a:rPr>
              <a:t> The Evidence Base for Early Childhood Mental Health Consultation, Deborah F. Perry, Ph.D., Georgetown University Center for Child &amp; Human Development, May 17, 2011.</a:t>
            </a:r>
          </a:p>
        </p:txBody>
      </p:sp>
    </p:spTree>
    <p:extLst>
      <p:ext uri="{BB962C8B-B14F-4D97-AF65-F5344CB8AC3E}">
        <p14:creationId xmlns:p14="http://schemas.microsoft.com/office/powerpoint/2010/main" val="4118501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825625" y="1527176"/>
            <a:ext cx="8504238" cy="4035425"/>
          </a:xfrm>
        </p:spPr>
        <p:txBody>
          <a:bodyPr>
            <a:normAutofit/>
          </a:bodyPr>
          <a:lstStyle/>
          <a:p>
            <a:pPr marL="0" indent="0">
              <a:buNone/>
              <a:defRPr/>
            </a:pPr>
            <a:r>
              <a:rPr lang="en-US" sz="2400" dirty="0">
                <a:latin typeface="+mj-lt"/>
              </a:rPr>
              <a:t>ECMH services: </a:t>
            </a:r>
          </a:p>
          <a:p>
            <a:pPr>
              <a:spcBef>
                <a:spcPts val="0"/>
              </a:spcBef>
              <a:buFont typeface="Wingdings" panose="05000000000000000000" pitchFamily="2" charset="2"/>
              <a:buChar char="v"/>
              <a:defRPr/>
            </a:pPr>
            <a:r>
              <a:rPr lang="en-US" sz="2400" dirty="0">
                <a:latin typeface="+mj-lt"/>
              </a:rPr>
              <a:t>decrease expulsion rates</a:t>
            </a:r>
          </a:p>
          <a:p>
            <a:pPr>
              <a:spcBef>
                <a:spcPts val="0"/>
              </a:spcBef>
              <a:buFont typeface="Wingdings" panose="05000000000000000000" pitchFamily="2" charset="2"/>
              <a:buChar char="v"/>
              <a:defRPr/>
            </a:pPr>
            <a:r>
              <a:rPr lang="en-US" sz="2400" dirty="0">
                <a:latin typeface="+mj-lt"/>
              </a:rPr>
              <a:t>reduce children’s challenging behavior</a:t>
            </a:r>
          </a:p>
          <a:p>
            <a:pPr>
              <a:spcBef>
                <a:spcPts val="0"/>
              </a:spcBef>
              <a:buFont typeface="Wingdings" panose="05000000000000000000" pitchFamily="2" charset="2"/>
              <a:buChar char="v"/>
              <a:defRPr/>
            </a:pPr>
            <a:r>
              <a:rPr lang="en-US" sz="2400" dirty="0">
                <a:latin typeface="+mj-lt"/>
              </a:rPr>
              <a:t>improve children’s social behavior</a:t>
            </a:r>
          </a:p>
          <a:p>
            <a:pPr>
              <a:spcBef>
                <a:spcPts val="0"/>
              </a:spcBef>
              <a:buFont typeface="Wingdings" panose="05000000000000000000" pitchFamily="2" charset="2"/>
              <a:buChar char="v"/>
              <a:defRPr/>
            </a:pPr>
            <a:r>
              <a:rPr lang="en-US" sz="2400" dirty="0">
                <a:latin typeface="+mj-lt"/>
              </a:rPr>
              <a:t>increase teachers’ sense of efficacy </a:t>
            </a:r>
          </a:p>
          <a:p>
            <a:pPr>
              <a:spcBef>
                <a:spcPts val="0"/>
              </a:spcBef>
              <a:buFont typeface="Wingdings" panose="05000000000000000000" pitchFamily="2" charset="2"/>
              <a:buChar char="v"/>
              <a:defRPr/>
            </a:pPr>
            <a:r>
              <a:rPr lang="en-US" sz="2400" dirty="0">
                <a:latin typeface="+mj-lt"/>
              </a:rPr>
              <a:t>decrease teaching stress</a:t>
            </a:r>
          </a:p>
          <a:p>
            <a:pPr>
              <a:spcBef>
                <a:spcPts val="0"/>
              </a:spcBef>
              <a:buFont typeface="Wingdings" panose="05000000000000000000" pitchFamily="2" charset="2"/>
              <a:buChar char="v"/>
              <a:defRPr/>
            </a:pPr>
            <a:r>
              <a:rPr lang="en-US" sz="2400" dirty="0">
                <a:latin typeface="+mj-lt"/>
              </a:rPr>
              <a:t>reduce staff turnover</a:t>
            </a:r>
          </a:p>
          <a:p>
            <a:pPr>
              <a:spcBef>
                <a:spcPts val="0"/>
              </a:spcBef>
              <a:buFont typeface="Wingdings" panose="05000000000000000000" pitchFamily="2" charset="2"/>
              <a:buChar char="v"/>
              <a:defRPr/>
            </a:pPr>
            <a:r>
              <a:rPr lang="en-US" sz="2400" dirty="0">
                <a:latin typeface="+mj-lt"/>
              </a:rPr>
              <a:t>increase in the overall quality of the childcare program</a:t>
            </a:r>
          </a:p>
          <a:p>
            <a:pPr>
              <a:spcBef>
                <a:spcPts val="0"/>
              </a:spcBef>
              <a:buFont typeface="Arial" panose="020B0604020202020204" pitchFamily="34" charset="0"/>
              <a:buChar char="•"/>
              <a:defRPr/>
            </a:pPr>
            <a:endParaRPr lang="en-US" sz="2400" dirty="0">
              <a:latin typeface="Century Gothic" panose="020B0502020202020204" pitchFamily="34" charset="0"/>
            </a:endParaRPr>
          </a:p>
        </p:txBody>
      </p:sp>
      <p:sp>
        <p:nvSpPr>
          <p:cNvPr id="5" name="Title 4"/>
          <p:cNvSpPr>
            <a:spLocks noGrp="1"/>
          </p:cNvSpPr>
          <p:nvPr>
            <p:ph type="title"/>
          </p:nvPr>
        </p:nvSpPr>
        <p:spPr>
          <a:xfrm>
            <a:off x="1828800" y="304801"/>
            <a:ext cx="8534400" cy="758825"/>
          </a:xfrm>
        </p:spPr>
        <p:txBody>
          <a:bodyPr>
            <a:normAutofit fontScale="90000"/>
          </a:bodyPr>
          <a:lstStyle/>
          <a:p>
            <a:pPr algn="ctr">
              <a:defRPr/>
            </a:pPr>
            <a:r>
              <a:rPr lang="en-US" sz="3200" dirty="0"/>
              <a:t/>
            </a:r>
            <a:br>
              <a:rPr lang="en-US" sz="3200" dirty="0"/>
            </a:br>
            <a:r>
              <a:rPr lang="en-US" sz="3200" dirty="0" err="1"/>
              <a:t>EChO</a:t>
            </a:r>
            <a:r>
              <a:rPr lang="en-US" sz="3200" dirty="0"/>
              <a:t>/</a:t>
            </a:r>
            <a:r>
              <a:rPr lang="en-US" sz="2800" dirty="0"/>
              <a:t>Early Childhood Mental Health </a:t>
            </a:r>
            <a:br>
              <a:rPr lang="en-US" sz="2800" dirty="0"/>
            </a:br>
            <a:r>
              <a:rPr lang="en-US" sz="2800" dirty="0"/>
              <a:t>Consultation (ECMHC) Results </a:t>
            </a:r>
          </a:p>
        </p:txBody>
      </p:sp>
    </p:spTree>
    <p:extLst>
      <p:ext uri="{BB962C8B-B14F-4D97-AF65-F5344CB8AC3E}">
        <p14:creationId xmlns:p14="http://schemas.microsoft.com/office/powerpoint/2010/main" val="1811418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057400" y="152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2400">
                <a:solidFill>
                  <a:prstClr val="black"/>
                </a:solidFill>
                <a:latin typeface="Verdana" pitchFamily="34" charset="0"/>
              </a:rPr>
              <a:t>The Teaching Pyramid</a:t>
            </a:r>
          </a:p>
        </p:txBody>
      </p:sp>
      <p:sp>
        <p:nvSpPr>
          <p:cNvPr id="17411" name="AutoShape 3"/>
          <p:cNvSpPr>
            <a:spLocks noChangeArrowheads="1"/>
          </p:cNvSpPr>
          <p:nvPr/>
        </p:nvSpPr>
        <p:spPr bwMode="auto">
          <a:xfrm>
            <a:off x="2438400" y="669586"/>
            <a:ext cx="7239000" cy="4953000"/>
          </a:xfrm>
          <a:prstGeom prst="triangle">
            <a:avLst>
              <a:gd name="adj" fmla="val 47194"/>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endParaRPr lang="en-US" altLang="en-US" sz="2400">
              <a:solidFill>
                <a:prstClr val="black"/>
              </a:solidFill>
              <a:latin typeface="Times New Roman" pitchFamily="18" charset="0"/>
            </a:endParaRPr>
          </a:p>
        </p:txBody>
      </p:sp>
      <p:sp>
        <p:nvSpPr>
          <p:cNvPr id="17412" name="Text Box 4"/>
          <p:cNvSpPr txBox="1">
            <a:spLocks noChangeArrowheads="1"/>
          </p:cNvSpPr>
          <p:nvPr/>
        </p:nvSpPr>
        <p:spPr bwMode="auto">
          <a:xfrm>
            <a:off x="2362200" y="5715001"/>
            <a:ext cx="7620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1600" dirty="0">
                <a:solidFill>
                  <a:prstClr val="black"/>
                </a:solidFill>
                <a:latin typeface="Lucida Sans Unicode"/>
              </a:rPr>
              <a:t>A Model for Supporting Social Competence and Preventing </a:t>
            </a:r>
          </a:p>
          <a:p>
            <a:pPr algn="ctr">
              <a:spcBef>
                <a:spcPct val="0"/>
              </a:spcBef>
              <a:buClrTx/>
              <a:buSzTx/>
              <a:buFontTx/>
              <a:buNone/>
            </a:pPr>
            <a:r>
              <a:rPr lang="en-US" altLang="en-US" sz="1600" dirty="0">
                <a:solidFill>
                  <a:prstClr val="black"/>
                </a:solidFill>
                <a:latin typeface="Lucida Sans Unicode"/>
              </a:rPr>
              <a:t>Challenging Behavior in Young Children</a:t>
            </a:r>
          </a:p>
        </p:txBody>
      </p:sp>
      <p:sp>
        <p:nvSpPr>
          <p:cNvPr id="17413" name="Text Box 5"/>
          <p:cNvSpPr txBox="1">
            <a:spLocks noChangeArrowheads="1"/>
          </p:cNvSpPr>
          <p:nvPr/>
        </p:nvSpPr>
        <p:spPr bwMode="auto">
          <a:xfrm>
            <a:off x="4191001" y="6196668"/>
            <a:ext cx="649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1400" dirty="0">
                <a:solidFill>
                  <a:prstClr val="black"/>
                </a:solidFill>
                <a:latin typeface="Lucida Sans Unicode"/>
              </a:rPr>
              <a:t>The Center on the Social and Emotional Foundations for Early Learning</a:t>
            </a:r>
          </a:p>
          <a:p>
            <a:pPr algn="ctr">
              <a:spcBef>
                <a:spcPct val="0"/>
              </a:spcBef>
              <a:buClrTx/>
              <a:buSzTx/>
              <a:buFontTx/>
              <a:buNone/>
            </a:pPr>
            <a:r>
              <a:rPr lang="en-US" altLang="en-US" sz="1400" dirty="0">
                <a:solidFill>
                  <a:prstClr val="black"/>
                </a:solidFill>
                <a:latin typeface="Lucida Sans Unicode"/>
              </a:rPr>
              <a:t>CSEFEL: http://www.vanderbilt.edu/csefel/</a:t>
            </a:r>
          </a:p>
        </p:txBody>
      </p:sp>
      <p:sp>
        <p:nvSpPr>
          <p:cNvPr id="17414" name="Text Box 6"/>
          <p:cNvSpPr txBox="1">
            <a:spLocks noChangeArrowheads="1"/>
          </p:cNvSpPr>
          <p:nvPr/>
        </p:nvSpPr>
        <p:spPr bwMode="auto">
          <a:xfrm>
            <a:off x="3124200" y="4953000"/>
            <a:ext cx="61722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1400" b="1">
                <a:solidFill>
                  <a:prstClr val="black"/>
                </a:solidFill>
                <a:latin typeface="Arial Narrow" pitchFamily="34" charset="0"/>
              </a:rPr>
              <a:t>Positive Relationships </a:t>
            </a:r>
          </a:p>
          <a:p>
            <a:pPr algn="ctr">
              <a:spcBef>
                <a:spcPct val="0"/>
              </a:spcBef>
              <a:buClrTx/>
              <a:buSzTx/>
              <a:buFontTx/>
              <a:buNone/>
            </a:pPr>
            <a:r>
              <a:rPr lang="en-US" altLang="en-US" sz="1400">
                <a:solidFill>
                  <a:prstClr val="black"/>
                </a:solidFill>
                <a:latin typeface="Arial Narrow" pitchFamily="34" charset="0"/>
              </a:rPr>
              <a:t>Create strong connections and trusting relationships between </a:t>
            </a:r>
          </a:p>
          <a:p>
            <a:pPr algn="ctr">
              <a:spcBef>
                <a:spcPct val="0"/>
              </a:spcBef>
              <a:buClrTx/>
              <a:buSzTx/>
              <a:buFontTx/>
              <a:buNone/>
            </a:pPr>
            <a:r>
              <a:rPr lang="en-US" altLang="en-US" sz="1400">
                <a:solidFill>
                  <a:prstClr val="black"/>
                </a:solidFill>
                <a:latin typeface="Arial Narrow" pitchFamily="34" charset="0"/>
              </a:rPr>
              <a:t>childcare providers, children and their families.  </a:t>
            </a:r>
            <a:endParaRPr lang="en-US" altLang="en-US" sz="1400">
              <a:solidFill>
                <a:prstClr val="black"/>
              </a:solidFill>
              <a:latin typeface="Times New Roman" pitchFamily="18" charset="0"/>
            </a:endParaRPr>
          </a:p>
        </p:txBody>
      </p:sp>
      <p:sp>
        <p:nvSpPr>
          <p:cNvPr id="17415" name="Text Box 7"/>
          <p:cNvSpPr txBox="1">
            <a:spLocks noChangeArrowheads="1"/>
          </p:cNvSpPr>
          <p:nvPr/>
        </p:nvSpPr>
        <p:spPr bwMode="auto">
          <a:xfrm>
            <a:off x="3886200" y="3886201"/>
            <a:ext cx="441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1400" b="1" dirty="0">
                <a:solidFill>
                  <a:prstClr val="black"/>
                </a:solidFill>
                <a:latin typeface="Arial Narrow" pitchFamily="34" charset="0"/>
              </a:rPr>
              <a:t>Creating Supportive Environments</a:t>
            </a:r>
          </a:p>
          <a:p>
            <a:pPr algn="ctr">
              <a:spcBef>
                <a:spcPct val="0"/>
              </a:spcBef>
              <a:buClrTx/>
              <a:buSzTx/>
              <a:buFontTx/>
              <a:buNone/>
            </a:pPr>
            <a:r>
              <a:rPr lang="en-US" altLang="en-US" sz="1400" dirty="0">
                <a:solidFill>
                  <a:prstClr val="black"/>
                </a:solidFill>
                <a:latin typeface="Arial Narrow" pitchFamily="34" charset="0"/>
              </a:rPr>
              <a:t>Foster well-functioning classrooms with positive techniques, </a:t>
            </a:r>
          </a:p>
          <a:p>
            <a:pPr algn="ctr">
              <a:spcBef>
                <a:spcPct val="0"/>
              </a:spcBef>
              <a:buClrTx/>
              <a:buSzTx/>
              <a:buFontTx/>
              <a:buNone/>
            </a:pPr>
            <a:r>
              <a:rPr lang="en-US" altLang="en-US" sz="1400" dirty="0">
                <a:solidFill>
                  <a:prstClr val="black"/>
                </a:solidFill>
                <a:latin typeface="Arial Narrow" pitchFamily="34" charset="0"/>
              </a:rPr>
              <a:t>short transitions, engaging group times, fun learning centers </a:t>
            </a:r>
          </a:p>
          <a:p>
            <a:pPr algn="ctr">
              <a:spcBef>
                <a:spcPct val="0"/>
              </a:spcBef>
              <a:buClrTx/>
              <a:buSzTx/>
              <a:buFontTx/>
              <a:buNone/>
            </a:pPr>
            <a:r>
              <a:rPr lang="en-US" altLang="en-US" sz="1400" dirty="0">
                <a:solidFill>
                  <a:prstClr val="black"/>
                </a:solidFill>
                <a:latin typeface="Arial Narrow" pitchFamily="34" charset="0"/>
              </a:rPr>
              <a:t>and clear expectations.</a:t>
            </a:r>
            <a:endParaRPr lang="en-US" altLang="en-US" sz="1800" dirty="0">
              <a:solidFill>
                <a:prstClr val="black"/>
              </a:solidFill>
              <a:latin typeface="Times New Roman" pitchFamily="18" charset="0"/>
            </a:endParaRPr>
          </a:p>
        </p:txBody>
      </p:sp>
      <p:sp>
        <p:nvSpPr>
          <p:cNvPr id="17416" name="Text Box 8"/>
          <p:cNvSpPr txBox="1">
            <a:spLocks noChangeArrowheads="1"/>
          </p:cNvSpPr>
          <p:nvPr/>
        </p:nvSpPr>
        <p:spPr bwMode="auto">
          <a:xfrm>
            <a:off x="4572000" y="2895601"/>
            <a:ext cx="3048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1400" b="1">
                <a:solidFill>
                  <a:prstClr val="black"/>
                </a:solidFill>
                <a:latin typeface="Arial Narrow" pitchFamily="34" charset="0"/>
              </a:rPr>
              <a:t>Social Emotional Teaching Strategies</a:t>
            </a:r>
          </a:p>
          <a:p>
            <a:pPr algn="ctr">
              <a:spcBef>
                <a:spcPct val="0"/>
              </a:spcBef>
              <a:buClrTx/>
              <a:buSzTx/>
              <a:buFontTx/>
              <a:buNone/>
            </a:pPr>
            <a:r>
              <a:rPr lang="en-US" altLang="en-US" sz="1400">
                <a:solidFill>
                  <a:prstClr val="black"/>
                </a:solidFill>
                <a:latin typeface="Arial Narrow" pitchFamily="34" charset="0"/>
              </a:rPr>
              <a:t>Teach children to identify feelings, </a:t>
            </a:r>
          </a:p>
          <a:p>
            <a:pPr algn="ctr">
              <a:spcBef>
                <a:spcPct val="0"/>
              </a:spcBef>
              <a:buClrTx/>
              <a:buSzTx/>
              <a:buFontTx/>
              <a:buNone/>
            </a:pPr>
            <a:r>
              <a:rPr lang="en-US" altLang="en-US" sz="1400">
                <a:solidFill>
                  <a:prstClr val="black"/>
                </a:solidFill>
                <a:latin typeface="Arial Narrow" pitchFamily="34" charset="0"/>
              </a:rPr>
              <a:t>manage difficult emotions, problem-solve and build friendship skills.</a:t>
            </a:r>
            <a:r>
              <a:rPr lang="en-US" altLang="en-US" sz="1800">
                <a:solidFill>
                  <a:prstClr val="black"/>
                </a:solidFill>
                <a:latin typeface="Arial Narrow" pitchFamily="34" charset="0"/>
              </a:rPr>
              <a:t>  </a:t>
            </a:r>
          </a:p>
        </p:txBody>
      </p:sp>
      <p:sp>
        <p:nvSpPr>
          <p:cNvPr id="17417" name="Text Box 9"/>
          <p:cNvSpPr txBox="1">
            <a:spLocks noChangeArrowheads="1"/>
          </p:cNvSpPr>
          <p:nvPr/>
        </p:nvSpPr>
        <p:spPr bwMode="auto">
          <a:xfrm>
            <a:off x="4724400" y="1447801"/>
            <a:ext cx="2514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en-US" sz="1400" b="1" dirty="0">
                <a:solidFill>
                  <a:prstClr val="black"/>
                </a:solidFill>
                <a:latin typeface="Arial Narrow" pitchFamily="34" charset="0"/>
              </a:rPr>
              <a:t>Intensive </a:t>
            </a:r>
          </a:p>
          <a:p>
            <a:pPr algn="ctr">
              <a:spcBef>
                <a:spcPct val="0"/>
              </a:spcBef>
              <a:buClrTx/>
              <a:buSzTx/>
              <a:buFontTx/>
              <a:buNone/>
            </a:pPr>
            <a:r>
              <a:rPr lang="en-US" altLang="en-US" sz="1400" b="1" dirty="0">
                <a:solidFill>
                  <a:prstClr val="black"/>
                </a:solidFill>
                <a:latin typeface="Arial Narrow" pitchFamily="34" charset="0"/>
              </a:rPr>
              <a:t>Individualized </a:t>
            </a:r>
          </a:p>
          <a:p>
            <a:pPr algn="ctr">
              <a:spcBef>
                <a:spcPct val="0"/>
              </a:spcBef>
              <a:buClrTx/>
              <a:buSzTx/>
              <a:buFontTx/>
              <a:buNone/>
            </a:pPr>
            <a:r>
              <a:rPr lang="en-US" altLang="en-US" sz="1400" b="1" dirty="0">
                <a:solidFill>
                  <a:prstClr val="black"/>
                </a:solidFill>
                <a:latin typeface="Arial Narrow" pitchFamily="34" charset="0"/>
              </a:rPr>
              <a:t>Interventions</a:t>
            </a:r>
          </a:p>
          <a:p>
            <a:pPr algn="ctr">
              <a:spcBef>
                <a:spcPct val="0"/>
              </a:spcBef>
              <a:buClrTx/>
              <a:buSzTx/>
              <a:buFontTx/>
              <a:buNone/>
            </a:pPr>
            <a:r>
              <a:rPr lang="en-US" altLang="en-US" sz="1400" dirty="0">
                <a:solidFill>
                  <a:prstClr val="black"/>
                </a:solidFill>
                <a:latin typeface="Arial Narrow" pitchFamily="34" charset="0"/>
              </a:rPr>
              <a:t>Develop a plan for children in </a:t>
            </a:r>
          </a:p>
          <a:p>
            <a:pPr algn="ctr">
              <a:spcBef>
                <a:spcPct val="0"/>
              </a:spcBef>
              <a:buClrTx/>
              <a:buSzTx/>
              <a:buFontTx/>
              <a:buNone/>
            </a:pPr>
            <a:r>
              <a:rPr lang="en-US" altLang="en-US" sz="1400" dirty="0">
                <a:solidFill>
                  <a:prstClr val="black"/>
                </a:solidFill>
                <a:latin typeface="Arial Narrow" pitchFamily="34" charset="0"/>
              </a:rPr>
              <a:t>need of more individual assistance </a:t>
            </a:r>
          </a:p>
          <a:p>
            <a:pPr algn="ctr">
              <a:spcBef>
                <a:spcPct val="0"/>
              </a:spcBef>
              <a:buClrTx/>
              <a:buSzTx/>
              <a:buFontTx/>
              <a:buNone/>
            </a:pPr>
            <a:r>
              <a:rPr lang="en-US" altLang="en-US" sz="1400" dirty="0">
                <a:solidFill>
                  <a:prstClr val="black"/>
                </a:solidFill>
                <a:latin typeface="Arial Narrow" pitchFamily="34" charset="0"/>
              </a:rPr>
              <a:t>to support their classroom success.  </a:t>
            </a:r>
          </a:p>
        </p:txBody>
      </p:sp>
      <p:sp>
        <p:nvSpPr>
          <p:cNvPr id="17418" name="Line 10"/>
          <p:cNvSpPr>
            <a:spLocks noChangeShapeType="1"/>
          </p:cNvSpPr>
          <p:nvPr/>
        </p:nvSpPr>
        <p:spPr bwMode="auto">
          <a:xfrm>
            <a:off x="3124200" y="4876800"/>
            <a:ext cx="594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prstClr val="black"/>
              </a:solidFill>
            </a:endParaRPr>
          </a:p>
        </p:txBody>
      </p:sp>
      <p:sp>
        <p:nvSpPr>
          <p:cNvPr id="17419" name="Line 11"/>
          <p:cNvSpPr>
            <a:spLocks noChangeShapeType="1"/>
          </p:cNvSpPr>
          <p:nvPr/>
        </p:nvSpPr>
        <p:spPr bwMode="auto">
          <a:xfrm>
            <a:off x="3810000" y="38862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prstClr val="black"/>
              </a:solidFill>
            </a:endParaRPr>
          </a:p>
        </p:txBody>
      </p:sp>
      <p:sp>
        <p:nvSpPr>
          <p:cNvPr id="17420" name="Line 12"/>
          <p:cNvSpPr>
            <a:spLocks noChangeShapeType="1"/>
          </p:cNvSpPr>
          <p:nvPr/>
        </p:nvSpPr>
        <p:spPr bwMode="auto">
          <a:xfrm>
            <a:off x="4495800" y="2895600"/>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prstClr val="black"/>
              </a:solidFill>
            </a:endParaRPr>
          </a:p>
        </p:txBody>
      </p:sp>
      <p:sp>
        <p:nvSpPr>
          <p:cNvPr id="17421" name="Text Box 14"/>
          <p:cNvSpPr txBox="1">
            <a:spLocks noChangeArrowheads="1"/>
          </p:cNvSpPr>
          <p:nvPr/>
        </p:nvSpPr>
        <p:spPr bwMode="auto">
          <a:xfrm>
            <a:off x="7689057" y="1572162"/>
            <a:ext cx="2895600"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r>
              <a:rPr lang="en-US" altLang="en-US" sz="2000" dirty="0" err="1">
                <a:solidFill>
                  <a:prstClr val="black"/>
                </a:solidFill>
                <a:latin typeface="Lucida Sans Unicode"/>
              </a:rPr>
              <a:t>EChO</a:t>
            </a:r>
            <a:endParaRPr lang="en-US" altLang="en-US" sz="2000" dirty="0">
              <a:solidFill>
                <a:prstClr val="black"/>
              </a:solidFill>
              <a:latin typeface="Lucida Sans Unicode"/>
            </a:endParaRPr>
          </a:p>
          <a:p>
            <a:pPr eaLnBrk="1" hangingPunct="1">
              <a:spcBef>
                <a:spcPct val="0"/>
              </a:spcBef>
              <a:buClrTx/>
              <a:buSzTx/>
              <a:buFontTx/>
              <a:buNone/>
            </a:pPr>
            <a:r>
              <a:rPr lang="en-US" altLang="en-US" sz="1800" dirty="0">
                <a:solidFill>
                  <a:prstClr val="black"/>
                </a:solidFill>
                <a:latin typeface="Lucida Sans Unicode"/>
              </a:rPr>
              <a:t>919.403.8249</a:t>
            </a:r>
          </a:p>
          <a:p>
            <a:pPr eaLnBrk="1" hangingPunct="1">
              <a:spcBef>
                <a:spcPct val="0"/>
              </a:spcBef>
              <a:buClrTx/>
              <a:buSzTx/>
              <a:buFontTx/>
              <a:buNone/>
            </a:pPr>
            <a:r>
              <a:rPr lang="en-US" altLang="en-US" sz="1400" dirty="0">
                <a:solidFill>
                  <a:prstClr val="black"/>
                </a:solidFill>
                <a:latin typeface="Lucida Sans Unicode"/>
              </a:rPr>
              <a:t>avivas@exchangefamilycenter.org</a:t>
            </a:r>
          </a:p>
          <a:p>
            <a:pPr eaLnBrk="1" hangingPunct="1">
              <a:spcBef>
                <a:spcPct val="0"/>
              </a:spcBef>
              <a:buClrTx/>
              <a:buSzTx/>
              <a:buFontTx/>
              <a:buNone/>
            </a:pPr>
            <a:r>
              <a:rPr lang="en-US" altLang="en-US" sz="1400" dirty="0">
                <a:solidFill>
                  <a:prstClr val="black"/>
                </a:solidFill>
                <a:latin typeface="Lucida Sans Unicode"/>
              </a:rPr>
              <a:t>www.exchangefamilycenter.org</a:t>
            </a:r>
          </a:p>
          <a:p>
            <a:pPr eaLnBrk="1" hangingPunct="1">
              <a:spcBef>
                <a:spcPct val="0"/>
              </a:spcBef>
              <a:buClrTx/>
              <a:buSzTx/>
              <a:buFontTx/>
              <a:buNone/>
            </a:pPr>
            <a:endParaRPr lang="en-US" altLang="en-US" sz="1400" dirty="0">
              <a:solidFill>
                <a:prstClr val="black"/>
              </a:solidFill>
              <a:latin typeface="Arial" charset="0"/>
            </a:endParaRPr>
          </a:p>
        </p:txBody>
      </p:sp>
      <p:pic>
        <p:nvPicPr>
          <p:cNvPr id="17422" name="Picture 16"/>
          <p:cNvPicPr preferRelativeResize="0">
            <a:picLocks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781800" y="705165"/>
            <a:ext cx="1524000" cy="77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graphicFrame>
        <p:nvGraphicFramePr>
          <p:cNvPr id="17423" name="Object 17"/>
          <p:cNvGraphicFramePr>
            <a:graphicFrameLocks noChangeAspect="1"/>
          </p:cNvGraphicFramePr>
          <p:nvPr>
            <p:extLst/>
          </p:nvPr>
        </p:nvGraphicFramePr>
        <p:xfrm>
          <a:off x="8949929" y="3051260"/>
          <a:ext cx="762000" cy="638175"/>
        </p:xfrm>
        <a:graphic>
          <a:graphicData uri="http://schemas.openxmlformats.org/presentationml/2006/ole">
            <mc:AlternateContent xmlns:mc="http://schemas.openxmlformats.org/markup-compatibility/2006">
              <mc:Choice xmlns:v="urn:schemas-microsoft-com:vml" Requires="v">
                <p:oleObj spid="_x0000_s1026" name="Picture" r:id="rId5" imgW="1462127" imgH="1459084" progId="Word.Picture.8">
                  <p:embed/>
                </p:oleObj>
              </mc:Choice>
              <mc:Fallback>
                <p:oleObj name="Picture" r:id="rId5" imgW="1462127" imgH="1459084"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49929" y="3051260"/>
                        <a:ext cx="762000" cy="6381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7424" name="Rectangle 18"/>
          <p:cNvSpPr>
            <a:spLocks noChangeArrowheads="1"/>
          </p:cNvSpPr>
          <p:nvPr/>
        </p:nvSpPr>
        <p:spPr bwMode="auto">
          <a:xfrm>
            <a:off x="8911500" y="3741393"/>
            <a:ext cx="10668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spcBef>
                <a:spcPct val="20000"/>
              </a:spcBef>
              <a:buClr>
                <a:schemeClr val="accent1"/>
              </a:buClr>
              <a:buSzPct val="85000"/>
              <a:buFont typeface="Wingdings 2" pitchFamily="18" charset="2"/>
              <a:buChar char=""/>
              <a:tabLst>
                <a:tab pos="6858000" algn="r"/>
              </a:tabLst>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tabLst>
                <a:tab pos="6858000" algn="r"/>
              </a:tabLst>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tabLst>
                <a:tab pos="6858000" algn="r"/>
              </a:tabLst>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tabLst>
                <a:tab pos="6858000" algn="r"/>
              </a:tabLst>
              <a:defRPr sz="2000">
                <a:solidFill>
                  <a:schemeClr val="tx2"/>
                </a:solidFill>
                <a:latin typeface="Georgia" pitchFamily="18" charset="0"/>
              </a:defRPr>
            </a:lvl4pPr>
            <a:lvl5pPr marL="2057400" indent="-228600" eaLnBrk="0" hangingPunct="0">
              <a:spcBef>
                <a:spcPct val="20000"/>
              </a:spcBef>
              <a:buClr>
                <a:srgbClr val="8FB08C"/>
              </a:buClr>
              <a:buChar char="•"/>
              <a:tabLst>
                <a:tab pos="6858000" algn="r"/>
              </a:tabLst>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tabLst>
                <a:tab pos="6858000" algn="r"/>
              </a:tabLst>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tabLst>
                <a:tab pos="6858000" algn="r"/>
              </a:tabLst>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tabLst>
                <a:tab pos="6858000" algn="r"/>
              </a:tabLst>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tabLst>
                <a:tab pos="6858000" algn="r"/>
              </a:tabLst>
              <a:defRPr>
                <a:solidFill>
                  <a:schemeClr val="tx1"/>
                </a:solidFill>
                <a:latin typeface="Georgia" pitchFamily="18" charset="0"/>
              </a:defRPr>
            </a:lvl9pPr>
          </a:lstStyle>
          <a:p>
            <a:pPr algn="ctr" eaLnBrk="1" hangingPunct="1">
              <a:spcBef>
                <a:spcPct val="0"/>
              </a:spcBef>
              <a:buClrTx/>
              <a:buSzTx/>
              <a:buFontTx/>
              <a:buNone/>
            </a:pPr>
            <a:r>
              <a:rPr lang="en-US" altLang="en-US" sz="800" i="1" dirty="0" err="1">
                <a:solidFill>
                  <a:prstClr val="black"/>
                </a:solidFill>
                <a:latin typeface="Lucida Sans Unicode"/>
              </a:rPr>
              <a:t>EChO</a:t>
            </a:r>
            <a:r>
              <a:rPr lang="en-US" altLang="en-US" sz="800" i="1" dirty="0">
                <a:solidFill>
                  <a:prstClr val="black"/>
                </a:solidFill>
                <a:latin typeface="Lucida Sans Unicode"/>
              </a:rPr>
              <a:t> is funded by Durham’s Partnership for Children, a Smart Start Initiative.</a:t>
            </a:r>
            <a:endParaRPr lang="en-US" altLang="en-US" sz="800" dirty="0">
              <a:solidFill>
                <a:prstClr val="black"/>
              </a:solidFill>
              <a:latin typeface="Lucida Sans Unicode"/>
            </a:endParaRPr>
          </a:p>
          <a:p>
            <a:pPr algn="ctr" eaLnBrk="1" hangingPunct="1">
              <a:spcBef>
                <a:spcPct val="0"/>
              </a:spcBef>
              <a:buClrTx/>
              <a:buSzTx/>
              <a:buFontTx/>
              <a:buNone/>
            </a:pPr>
            <a:r>
              <a:rPr lang="en-US" altLang="en-US" sz="1800" dirty="0">
                <a:solidFill>
                  <a:prstClr val="black"/>
                </a:solidFill>
                <a:latin typeface="Arial" charset="0"/>
              </a:rPr>
              <a:t> </a:t>
            </a:r>
          </a:p>
        </p:txBody>
      </p:sp>
      <p:sp>
        <p:nvSpPr>
          <p:cNvPr id="17425" name="Text Box 20"/>
          <p:cNvSpPr txBox="1">
            <a:spLocks noChangeArrowheads="1"/>
          </p:cNvSpPr>
          <p:nvPr/>
        </p:nvSpPr>
        <p:spPr bwMode="auto">
          <a:xfrm>
            <a:off x="1635868" y="1087606"/>
            <a:ext cx="2438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en-US" altLang="en-US" sz="1200" i="1" dirty="0">
                <a:solidFill>
                  <a:prstClr val="black"/>
                </a:solidFill>
                <a:latin typeface="Lucida Sans Unicode"/>
              </a:rPr>
              <a:t>Why?  A more comprehensive and uniform approach to address the overall needs of classrooms along with the individual needs of challenging children. Strengthening the bottom of the pyramid and then working up, we believe – and research shows – will reduce challenging behaviors in childcare programs while strengthening the social emotional development of all children (and preparing them for kindergarten</a:t>
            </a:r>
            <a:r>
              <a:rPr lang="en-US" altLang="en-US" sz="1200" i="1" dirty="0">
                <a:solidFill>
                  <a:prstClr val="black"/>
                </a:solidFill>
                <a:latin typeface="Lucida Sans Unicode"/>
                <a:sym typeface="Wingdings" pitchFamily="2" charset="2"/>
              </a:rPr>
              <a:t></a:t>
            </a:r>
            <a:r>
              <a:rPr lang="en-US" altLang="en-US" sz="1200" i="1" dirty="0">
                <a:solidFill>
                  <a:prstClr val="black"/>
                </a:solidFill>
                <a:latin typeface="Lucida Sans Unicode"/>
              </a:rPr>
              <a:t>).</a:t>
            </a:r>
          </a:p>
        </p:txBody>
      </p:sp>
    </p:spTree>
    <p:extLst>
      <p:ext uri="{BB962C8B-B14F-4D97-AF65-F5344CB8AC3E}">
        <p14:creationId xmlns:p14="http://schemas.microsoft.com/office/powerpoint/2010/main" val="1172592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46960" y="228600"/>
            <a:ext cx="7520940" cy="685800"/>
          </a:xfrm>
        </p:spPr>
        <p:txBody>
          <a:bodyPr>
            <a:normAutofit fontScale="90000"/>
          </a:bodyPr>
          <a:lstStyle/>
          <a:p>
            <a:pPr algn="ctr"/>
            <a:r>
              <a:rPr lang="en-US" sz="2400"/>
              <a:t>Early childhood outreach (Echo)</a:t>
            </a:r>
            <a:br>
              <a:rPr lang="en-US" sz="2400"/>
            </a:br>
            <a:r>
              <a:rPr lang="en-US" sz="2400"/>
              <a:t>2013-14 Outputs and Outcomes</a:t>
            </a:r>
            <a:endParaRPr lang="en-US" sz="2400" dirty="0"/>
          </a:p>
        </p:txBody>
      </p:sp>
      <p:graphicFrame>
        <p:nvGraphicFramePr>
          <p:cNvPr id="5" name="Table 4"/>
          <p:cNvGraphicFramePr>
            <a:graphicFrameLocks noGrp="1"/>
          </p:cNvGraphicFramePr>
          <p:nvPr>
            <p:extLst/>
          </p:nvPr>
        </p:nvGraphicFramePr>
        <p:xfrm>
          <a:off x="1676401" y="1066800"/>
          <a:ext cx="8839199" cy="5705876"/>
        </p:xfrm>
        <a:graphic>
          <a:graphicData uri="http://schemas.openxmlformats.org/drawingml/2006/table">
            <a:tbl>
              <a:tblPr firstRow="1" bandRow="1">
                <a:tableStyleId>{5C22544A-7EE6-4342-B048-85BDC9FD1C3A}</a:tableStyleId>
              </a:tblPr>
              <a:tblGrid>
                <a:gridCol w="2057400"/>
                <a:gridCol w="2743200"/>
                <a:gridCol w="4038599"/>
              </a:tblGrid>
              <a:tr h="401576">
                <a:tc>
                  <a:txBody>
                    <a:bodyPr/>
                    <a:lstStyle/>
                    <a:p>
                      <a:r>
                        <a:rPr lang="en-US" dirty="0" smtClean="0"/>
                        <a:t>Service</a:t>
                      </a:r>
                      <a:endParaRPr lang="en-US" dirty="0"/>
                    </a:p>
                  </a:txBody>
                  <a:tcPr/>
                </a:tc>
                <a:tc>
                  <a:txBody>
                    <a:bodyPr/>
                    <a:lstStyle/>
                    <a:p>
                      <a:r>
                        <a:rPr lang="en-US" dirty="0" smtClean="0"/>
                        <a:t>Output</a:t>
                      </a:r>
                      <a:endParaRPr lang="en-US" dirty="0"/>
                    </a:p>
                  </a:txBody>
                  <a:tcPr/>
                </a:tc>
                <a:tc>
                  <a:txBody>
                    <a:bodyPr/>
                    <a:lstStyle/>
                    <a:p>
                      <a:pPr algn="l"/>
                      <a:r>
                        <a:rPr lang="en-US" dirty="0" smtClean="0"/>
                        <a:t>Outcome</a:t>
                      </a:r>
                      <a:endParaRPr lang="en-US" dirty="0"/>
                    </a:p>
                  </a:txBody>
                  <a:tcPr/>
                </a:tc>
              </a:tr>
              <a:tr h="2024614">
                <a:tc>
                  <a:txBody>
                    <a:bodyPr/>
                    <a:lstStyle/>
                    <a:p>
                      <a:r>
                        <a:rPr lang="en-US" sz="2000" b="0" i="1" dirty="0" smtClean="0">
                          <a:latin typeface="+mj-lt"/>
                          <a:cs typeface="Calibri" panose="020F0502020204030204" pitchFamily="34" charset="0"/>
                        </a:rPr>
                        <a:t>Consultation for Individual Children with Challenging Behavior</a:t>
                      </a:r>
                      <a:endParaRPr lang="en-US" sz="2000" b="0" i="1" dirty="0">
                        <a:latin typeface="+mj-lt"/>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b="0" dirty="0" smtClean="0">
                          <a:latin typeface="+mj-lt"/>
                          <a:cs typeface="Calibri" panose="020F0502020204030204" pitchFamily="34" charset="0"/>
                        </a:rPr>
                        <a:t>44 children</a:t>
                      </a:r>
                    </a:p>
                    <a:p>
                      <a:pPr marL="342900" indent="-342900">
                        <a:buFont typeface="Arial" panose="020B0604020202020204" pitchFamily="34" charset="0"/>
                        <a:buChar char="•"/>
                      </a:pPr>
                      <a:r>
                        <a:rPr lang="en-US" sz="2000" b="0" dirty="0" smtClean="0">
                          <a:latin typeface="+mj-lt"/>
                          <a:cs typeface="Calibri" panose="020F0502020204030204" pitchFamily="34" charset="0"/>
                        </a:rPr>
                        <a:t>90 childcare providers</a:t>
                      </a:r>
                    </a:p>
                    <a:p>
                      <a:pPr marL="342900" indent="-342900">
                        <a:buFont typeface="Arial" panose="020B0604020202020204" pitchFamily="34" charset="0"/>
                        <a:buChar char="•"/>
                      </a:pPr>
                      <a:r>
                        <a:rPr lang="en-US" sz="2000" b="0" dirty="0" smtClean="0">
                          <a:latin typeface="+mj-lt"/>
                          <a:cs typeface="Calibri" panose="020F0502020204030204" pitchFamily="34" charset="0"/>
                        </a:rPr>
                        <a:t>79 parents/guardians</a:t>
                      </a:r>
                      <a:endParaRPr lang="en-US" sz="2000" b="0" dirty="0">
                        <a:latin typeface="+mj-lt"/>
                        <a:cs typeface="Calibri" panose="020F0502020204030204" pitchFamily="34" charset="0"/>
                      </a:endParaRPr>
                    </a:p>
                  </a:txBody>
                  <a:tcPr/>
                </a:tc>
                <a:tc>
                  <a:txBody>
                    <a:bodyPr/>
                    <a:lstStyle/>
                    <a:p>
                      <a:pPr marL="342900" marR="0" indent="-342900" algn="l">
                        <a:lnSpc>
                          <a:spcPct val="115000"/>
                        </a:lnSpc>
                        <a:spcBef>
                          <a:spcPts val="0"/>
                        </a:spcBef>
                        <a:spcAft>
                          <a:spcPts val="0"/>
                        </a:spcAft>
                        <a:buFont typeface="Arial" panose="020B0604020202020204" pitchFamily="34" charset="0"/>
                        <a:buChar char="•"/>
                      </a:pPr>
                      <a:r>
                        <a:rPr lang="en-US" sz="2000" b="0" dirty="0" smtClean="0">
                          <a:effectLst/>
                          <a:latin typeface="+mj-lt"/>
                          <a:ea typeface="Times New Roman"/>
                          <a:cs typeface="Calibri" panose="020F0502020204030204" pitchFamily="34" charset="0"/>
                        </a:rPr>
                        <a:t>97%</a:t>
                      </a:r>
                      <a:r>
                        <a:rPr lang="en-US" sz="2000" b="0" baseline="0" dirty="0" smtClean="0">
                          <a:effectLst/>
                          <a:latin typeface="+mj-lt"/>
                          <a:ea typeface="Times New Roman"/>
                          <a:cs typeface="Calibri" panose="020F0502020204030204" pitchFamily="34" charset="0"/>
                        </a:rPr>
                        <a:t> enrolled in stable childcare when services closed</a:t>
                      </a:r>
                    </a:p>
                    <a:p>
                      <a:pPr marL="342900" marR="0" indent="-342900" algn="l">
                        <a:lnSpc>
                          <a:spcPct val="115000"/>
                        </a:lnSpc>
                        <a:spcBef>
                          <a:spcPts val="0"/>
                        </a:spcBef>
                        <a:spcAft>
                          <a:spcPts val="0"/>
                        </a:spcAft>
                        <a:buFont typeface="Arial" panose="020B0604020202020204" pitchFamily="34" charset="0"/>
                        <a:buChar char="•"/>
                      </a:pPr>
                      <a:r>
                        <a:rPr lang="en-US" sz="2000" b="0" baseline="0" dirty="0" smtClean="0">
                          <a:effectLst/>
                          <a:latin typeface="+mj-lt"/>
                          <a:ea typeface="Times New Roman"/>
                          <a:cs typeface="Calibri" panose="020F0502020204030204" pitchFamily="34" charset="0"/>
                        </a:rPr>
                        <a:t>86% of children had social emotional gains and/or fewer behavioral problems</a:t>
                      </a:r>
                    </a:p>
                  </a:txBody>
                  <a:tcPr marL="118745" marR="118745" marT="0" marB="0"/>
                </a:tc>
              </a:tr>
              <a:tr h="2442922">
                <a:tc>
                  <a:txBody>
                    <a:bodyPr/>
                    <a:lstStyle/>
                    <a:p>
                      <a:r>
                        <a:rPr lang="en-US" sz="2000" b="0" i="1" kern="1200" dirty="0" smtClean="0">
                          <a:solidFill>
                            <a:schemeClr val="dk1"/>
                          </a:solidFill>
                          <a:effectLst/>
                          <a:latin typeface="+mj-lt"/>
                          <a:ea typeface="+mn-ea"/>
                          <a:cs typeface="Calibri" panose="020F0502020204030204" pitchFamily="34" charset="0"/>
                        </a:rPr>
                        <a:t>CSEFEL Pyramid Model Seminar</a:t>
                      </a:r>
                      <a:endParaRPr lang="en-US" sz="2000" b="0" i="1" dirty="0">
                        <a:latin typeface="+mj-lt"/>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b="0" dirty="0" smtClean="0">
                          <a:latin typeface="+mj-lt"/>
                          <a:cs typeface="Calibri" panose="020F0502020204030204" pitchFamily="34" charset="0"/>
                        </a:rPr>
                        <a:t>14 childcare providers</a:t>
                      </a:r>
                      <a:endParaRPr lang="en-US" sz="2000" b="0" dirty="0">
                        <a:latin typeface="+mj-lt"/>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b="0" dirty="0" smtClean="0">
                          <a:latin typeface="+mj-lt"/>
                          <a:cs typeface="Calibri" panose="020F0502020204030204" pitchFamily="34" charset="0"/>
                        </a:rPr>
                        <a:t>100% of teachers will implement new strategies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latin typeface="+mj-lt"/>
                          <a:cs typeface="Calibri" panose="020F0502020204030204" pitchFamily="34" charset="0"/>
                        </a:rPr>
                        <a:t>88%</a:t>
                      </a:r>
                      <a:r>
                        <a:rPr lang="en-US" sz="2000" b="0" baseline="0" dirty="0" smtClean="0">
                          <a:latin typeface="+mj-lt"/>
                          <a:cs typeface="Calibri" panose="020F0502020204030204" pitchFamily="34" charset="0"/>
                        </a:rPr>
                        <a:t> of children in coaching classrooms maintained or improved </a:t>
                      </a:r>
                      <a:r>
                        <a:rPr lang="en-US" sz="2000" b="0" baseline="0" dirty="0" smtClean="0">
                          <a:effectLst/>
                          <a:latin typeface="+mj-lt"/>
                          <a:ea typeface="Times New Roman"/>
                          <a:cs typeface="Calibri" panose="020F0502020204030204" pitchFamily="34" charset="0"/>
                        </a:rPr>
                        <a:t>social emotional gains and/or fewer behavioral problems</a:t>
                      </a:r>
                    </a:p>
                  </a:txBody>
                  <a:tcPr/>
                </a:tc>
              </a:tr>
              <a:tr h="769688">
                <a:tc>
                  <a:txBody>
                    <a:bodyPr/>
                    <a:lstStyle/>
                    <a:p>
                      <a:r>
                        <a:rPr lang="en-US" sz="2000" b="0" i="1" dirty="0" smtClean="0">
                          <a:latin typeface="+mj-lt"/>
                          <a:cs typeface="Calibri" panose="020F0502020204030204" pitchFamily="34" charset="0"/>
                        </a:rPr>
                        <a:t>Community Workshops</a:t>
                      </a:r>
                      <a:endParaRPr lang="en-US" sz="2000" b="0" i="1" dirty="0">
                        <a:latin typeface="+mj-lt"/>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b="0" dirty="0" smtClean="0">
                          <a:latin typeface="+mj-lt"/>
                          <a:cs typeface="Calibri" panose="020F0502020204030204" pitchFamily="34" charset="0"/>
                        </a:rPr>
                        <a:t>142 childcare providers</a:t>
                      </a:r>
                      <a:endParaRPr lang="en-US" sz="2000" b="0" dirty="0">
                        <a:latin typeface="+mj-lt"/>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b="0" dirty="0" smtClean="0">
                          <a:latin typeface="+mj-lt"/>
                          <a:cs typeface="Calibri" panose="020F0502020204030204" pitchFamily="34" charset="0"/>
                        </a:rPr>
                        <a:t>99% reported gaining new knowledge</a:t>
                      </a:r>
                      <a:r>
                        <a:rPr lang="en-US" sz="2000" b="0" baseline="0" dirty="0" smtClean="0">
                          <a:latin typeface="+mj-lt"/>
                          <a:cs typeface="Calibri" panose="020F0502020204030204" pitchFamily="34" charset="0"/>
                        </a:rPr>
                        <a:t> or skills</a:t>
                      </a:r>
                      <a:endParaRPr lang="en-US" sz="2000" b="0" dirty="0">
                        <a:latin typeface="+mj-lt"/>
                        <a:cs typeface="Calibri" panose="020F0502020204030204" pitchFamily="34" charset="0"/>
                      </a:endParaRPr>
                    </a:p>
                  </a:txBody>
                  <a:tcPr/>
                </a:tc>
              </a:tr>
            </a:tbl>
          </a:graphicData>
        </a:graphic>
      </p:graphicFrame>
    </p:spTree>
    <p:extLst>
      <p:ext uri="{BB962C8B-B14F-4D97-AF65-F5344CB8AC3E}">
        <p14:creationId xmlns:p14="http://schemas.microsoft.com/office/powerpoint/2010/main" val="2232976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Family Support </a:t>
            </a:r>
            <a:r>
              <a:rPr lang="en-US" dirty="0"/>
              <a:t>P</a:t>
            </a:r>
            <a:r>
              <a:rPr lang="en-US" dirty="0" smtClean="0"/>
              <a:t>rogram (FSP)</a:t>
            </a:r>
            <a:endParaRPr lang="en-US" dirty="0"/>
          </a:p>
        </p:txBody>
      </p:sp>
      <p:sp>
        <p:nvSpPr>
          <p:cNvPr id="5" name="Subtitle 4"/>
          <p:cNvSpPr>
            <a:spLocks noGrp="1"/>
          </p:cNvSpPr>
          <p:nvPr>
            <p:ph type="subTitle" idx="1"/>
          </p:nvPr>
        </p:nvSpPr>
        <p:spPr/>
        <p:txBody>
          <a:bodyPr>
            <a:normAutofit/>
          </a:bodyPr>
          <a:lstStyle/>
          <a:p>
            <a:r>
              <a:rPr lang="en-US" sz="1800" b="1" dirty="0"/>
              <a:t>Marcia Brown– program manager</a:t>
            </a:r>
          </a:p>
        </p:txBody>
      </p:sp>
    </p:spTree>
    <p:extLst>
      <p:ext uri="{BB962C8B-B14F-4D97-AF65-F5344CB8AC3E}">
        <p14:creationId xmlns:p14="http://schemas.microsoft.com/office/powerpoint/2010/main" val="1641209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smtClean="0"/>
              <a:t>EVIDENCE-BASED MODELS</a:t>
            </a:r>
          </a:p>
          <a:p>
            <a:pPr marL="0" indent="0">
              <a:buNone/>
            </a:pPr>
            <a:r>
              <a:rPr lang="en-US" dirty="0" smtClean="0"/>
              <a:t>In-home Parent </a:t>
            </a:r>
            <a:r>
              <a:rPr lang="en-US" dirty="0"/>
              <a:t>C</a:t>
            </a:r>
            <a:r>
              <a:rPr lang="en-US" dirty="0" smtClean="0"/>
              <a:t>oaching</a:t>
            </a:r>
          </a:p>
          <a:p>
            <a:pPr marL="457200" indent="-457200">
              <a:buFont typeface="Wingdings" panose="05000000000000000000" pitchFamily="2" charset="2"/>
              <a:buChar char="v"/>
            </a:pPr>
            <a:r>
              <a:rPr lang="en-US" dirty="0" smtClean="0"/>
              <a:t>Attachment Bio-behavioral Catch Up (ABC)</a:t>
            </a:r>
          </a:p>
          <a:p>
            <a:pPr marL="457200" indent="-457200">
              <a:buFont typeface="Wingdings" panose="05000000000000000000" pitchFamily="2" charset="2"/>
              <a:buChar char="v"/>
            </a:pPr>
            <a:r>
              <a:rPr lang="en-US" dirty="0" err="1" smtClean="0"/>
              <a:t>SafeCare</a:t>
            </a:r>
            <a:r>
              <a:rPr lang="en-US" dirty="0" smtClean="0"/>
              <a:t> </a:t>
            </a:r>
          </a:p>
          <a:p>
            <a:pPr marL="457200" indent="-457200">
              <a:buFont typeface="Wingdings" panose="05000000000000000000" pitchFamily="2" charset="2"/>
              <a:buChar char="v"/>
            </a:pPr>
            <a:r>
              <a:rPr lang="en-US" dirty="0" smtClean="0"/>
              <a:t>Parent Child Interaction Therapy (PCIT)</a:t>
            </a:r>
          </a:p>
          <a:p>
            <a:pPr marL="457200" indent="-457200">
              <a:buFont typeface="Wingdings" panose="05000000000000000000" pitchFamily="2" charset="2"/>
              <a:buChar char="v"/>
            </a:pPr>
            <a:r>
              <a:rPr lang="en-US" dirty="0" smtClean="0"/>
              <a:t>Triple P Level 3 and Level 4</a:t>
            </a:r>
          </a:p>
          <a:p>
            <a:pPr marL="457200" indent="-457200">
              <a:buFont typeface="Wingdings" panose="05000000000000000000" pitchFamily="2" charset="2"/>
              <a:buChar char="v"/>
            </a:pPr>
            <a:r>
              <a:rPr lang="en-US" dirty="0" smtClean="0"/>
              <a:t>Motivational Interviewing, Anger Management, Bio-Feedback</a:t>
            </a:r>
          </a:p>
          <a:p>
            <a:pPr marL="0" indent="0"/>
            <a:endParaRPr lang="en-US" dirty="0"/>
          </a:p>
          <a:p>
            <a:pPr marL="0" indent="0">
              <a:buNone/>
            </a:pPr>
            <a:r>
              <a:rPr lang="en-US" dirty="0" smtClean="0"/>
              <a:t>Groups</a:t>
            </a:r>
          </a:p>
          <a:p>
            <a:pPr marL="457200" indent="-457200">
              <a:buFont typeface="Wingdings" panose="05000000000000000000" pitchFamily="2" charset="2"/>
              <a:buChar char="v"/>
            </a:pPr>
            <a:r>
              <a:rPr lang="en-US" dirty="0" smtClean="0"/>
              <a:t>Incredible Years (preschool or school age children)</a:t>
            </a:r>
          </a:p>
          <a:p>
            <a:pPr marL="0" indent="0">
              <a:buNone/>
            </a:pPr>
            <a:endParaRPr lang="en-US" dirty="0" smtClean="0"/>
          </a:p>
        </p:txBody>
      </p:sp>
      <p:sp>
        <p:nvSpPr>
          <p:cNvPr id="2" name="Title 1"/>
          <p:cNvSpPr>
            <a:spLocks noGrp="1"/>
          </p:cNvSpPr>
          <p:nvPr>
            <p:ph type="title"/>
          </p:nvPr>
        </p:nvSpPr>
        <p:spPr/>
        <p:txBody>
          <a:bodyPr/>
          <a:lstStyle/>
          <a:p>
            <a:pPr algn="ctr"/>
            <a:r>
              <a:rPr lang="en-US" dirty="0" smtClean="0"/>
              <a:t>Family Support </a:t>
            </a:r>
            <a:r>
              <a:rPr lang="en-US" dirty="0"/>
              <a:t>P</a:t>
            </a:r>
            <a:r>
              <a:rPr lang="en-US" dirty="0" smtClean="0"/>
              <a:t>rogram (FSP)</a:t>
            </a:r>
            <a:endParaRPr lang="en-US" dirty="0"/>
          </a:p>
        </p:txBody>
      </p:sp>
      <p:pic>
        <p:nvPicPr>
          <p:cNvPr id="4" name="Picture 3" descr="change switch.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70883" y="4953000"/>
            <a:ext cx="190500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606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652" y="39757"/>
            <a:ext cx="10515600" cy="742121"/>
          </a:xfrm>
        </p:spPr>
        <p:txBody>
          <a:bodyPr>
            <a:normAutofit/>
          </a:bodyPr>
          <a:lstStyle/>
          <a:p>
            <a:pPr algn="ctr"/>
            <a:r>
              <a:rPr lang="en-US" sz="3600" b="1" dirty="0" smtClean="0">
                <a:solidFill>
                  <a:srgbClr val="1496D0"/>
                </a:solidFill>
              </a:rPr>
              <a:t>2015 Durham </a:t>
            </a:r>
            <a:r>
              <a:rPr lang="en-US" sz="3600" b="1" dirty="0">
                <a:solidFill>
                  <a:srgbClr val="1496D0"/>
                </a:solidFill>
              </a:rPr>
              <a:t>County Cares </a:t>
            </a:r>
            <a:r>
              <a:rPr lang="en-US" sz="3600" b="1" dirty="0" smtClean="0">
                <a:solidFill>
                  <a:srgbClr val="1496D0"/>
                </a:solidFill>
              </a:rPr>
              <a:t>Recipient Organizations</a:t>
            </a:r>
            <a:endParaRPr lang="en-US" sz="3600" dirty="0"/>
          </a:p>
        </p:txBody>
      </p:sp>
      <p:graphicFrame>
        <p:nvGraphicFramePr>
          <p:cNvPr id="3" name="Table 2"/>
          <p:cNvGraphicFramePr>
            <a:graphicFrameLocks noGrp="1"/>
          </p:cNvGraphicFramePr>
          <p:nvPr>
            <p:extLst/>
          </p:nvPr>
        </p:nvGraphicFramePr>
        <p:xfrm>
          <a:off x="1444487" y="622850"/>
          <a:ext cx="8839200" cy="6082936"/>
        </p:xfrm>
        <a:graphic>
          <a:graphicData uri="http://schemas.openxmlformats.org/drawingml/2006/table">
            <a:tbl>
              <a:tblPr firstRow="1" firstCol="1" bandRow="1"/>
              <a:tblGrid>
                <a:gridCol w="8839200"/>
              </a:tblGrid>
              <a:tr h="456382">
                <a:tc>
                  <a:txBody>
                    <a:bodyPr/>
                    <a:lstStyle/>
                    <a:p>
                      <a:pPr marL="0" marR="0" algn="ctr">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Community &amp; Family Prosperity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D9D9D9"/>
                    </a:solidFill>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2"/>
                        </a:rPr>
                        <a:t>Durham Rescue Mission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9421">
                <a:tc>
                  <a:txBody>
                    <a:bodyPr/>
                    <a:lstStyle/>
                    <a:p>
                      <a:pPr marL="0" marR="0" algn="ctr">
                        <a:lnSpc>
                          <a:spcPct val="107000"/>
                        </a:lnSpc>
                        <a:spcBef>
                          <a:spcPts val="0"/>
                        </a:spcBef>
                        <a:spcAft>
                          <a:spcPts val="0"/>
                        </a:spcAft>
                      </a:pPr>
                      <a:r>
                        <a:rPr lang="en-US" sz="2000" u="sng">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John Avery Boys &amp; Girls Club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519221">
                <a:tc>
                  <a:txBody>
                    <a:bodyPr/>
                    <a:lstStyle/>
                    <a:p>
                      <a:pPr marL="0" marR="0" algn="ctr">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Health &amp; Well-Being for 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D9D9D9"/>
                    </a:solidFill>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4"/>
                        </a:rPr>
                        <a:t>Exchange Family Center/Exchange Clubs' Child Abuse Prevention Center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5"/>
                        </a:rPr>
                        <a:t>Senior PharmAssist, Inc.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470980">
                <a:tc>
                  <a:txBody>
                    <a:bodyPr/>
                    <a:lstStyle/>
                    <a:p>
                      <a:pPr marL="0" marR="0" algn="ctr">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Safe &amp; Secure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D9D9D9"/>
                    </a:solidFill>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6"/>
                        </a:rPr>
                        <a:t>Salvation Army Boys &amp; Girls Club of Durham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7"/>
                        </a:rPr>
                        <a:t>Durham Crisis Response Center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470980">
                <a:tc>
                  <a:txBody>
                    <a:bodyPr/>
                    <a:lstStyle/>
                    <a:p>
                      <a:pPr marL="0" marR="0" algn="ctr">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Environmental Stewardship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D9D9D9"/>
                    </a:solidFill>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8"/>
                        </a:rPr>
                        <a:t>Environmental Federation of North Carolina DBA: EarthShare North Carolina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9"/>
                        </a:rPr>
                        <a:t>Toxic Free NC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470980">
                <a:tc>
                  <a:txBody>
                    <a:bodyPr/>
                    <a:lstStyle/>
                    <a:p>
                      <a:pPr marL="0" marR="0" algn="ctr">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Miscellaneous/Multiple Area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D9D9D9"/>
                    </a:solidFill>
                  </a:tcPr>
                </a:tc>
              </a:tr>
              <a:tr h="369421">
                <a:tc>
                  <a:txBody>
                    <a:bodyPr/>
                    <a:lstStyle/>
                    <a:p>
                      <a:pPr marL="0" marR="0" algn="ctr">
                        <a:lnSpc>
                          <a:spcPct val="107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10"/>
                        </a:rPr>
                        <a:t>Durham Center for Senior Life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9421">
                <a:tc>
                  <a:txBody>
                    <a:bodyPr/>
                    <a:lstStyle/>
                    <a:p>
                      <a:pPr marL="0" marR="0" algn="ctr">
                        <a:lnSpc>
                          <a:spcPct val="107000"/>
                        </a:lnSpc>
                        <a:spcBef>
                          <a:spcPts val="0"/>
                        </a:spcBef>
                        <a:spcAft>
                          <a:spcPts val="0"/>
                        </a:spcAft>
                      </a:pPr>
                      <a:r>
                        <a:rPr lang="en-US" sz="2000" u="sng"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11"/>
                        </a:rPr>
                        <a:t>United Way of the Greater Triangle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573607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371600"/>
            <a:ext cx="7520940" cy="4343400"/>
          </a:xfrm>
        </p:spPr>
        <p:txBody>
          <a:bodyPr>
            <a:normAutofit fontScale="70000" lnSpcReduction="20000"/>
          </a:bodyPr>
          <a:lstStyle/>
          <a:p>
            <a:pPr marL="0" indent="0">
              <a:buNone/>
            </a:pPr>
            <a:r>
              <a:rPr lang="en-US" dirty="0"/>
              <a:t>A little about </a:t>
            </a:r>
            <a:r>
              <a:rPr lang="en-US" b="1" dirty="0" smtClean="0"/>
              <a:t>Attachment Bio-Behavioral Catch Up</a:t>
            </a:r>
            <a:r>
              <a:rPr lang="en-US" dirty="0" smtClean="0"/>
              <a:t>. , , ,</a:t>
            </a:r>
          </a:p>
          <a:p>
            <a:pPr>
              <a:buFont typeface="Wingdings" panose="05000000000000000000" pitchFamily="2" charset="2"/>
              <a:buChar char="v"/>
            </a:pPr>
            <a:r>
              <a:rPr lang="en-US" dirty="0" smtClean="0"/>
              <a:t>For families </a:t>
            </a:r>
            <a:r>
              <a:rPr lang="en-US" dirty="0"/>
              <a:t>with a child between 6-24 </a:t>
            </a:r>
            <a:r>
              <a:rPr lang="en-US" dirty="0" smtClean="0"/>
              <a:t>months, living in the home</a:t>
            </a:r>
          </a:p>
          <a:p>
            <a:pPr>
              <a:buFont typeface="Wingdings" panose="05000000000000000000" pitchFamily="2" charset="2"/>
              <a:buChar char="v"/>
            </a:pPr>
            <a:r>
              <a:rPr lang="en-US" dirty="0" smtClean="0"/>
              <a:t>10 weekly sessions, approximately 60 minutes each session</a:t>
            </a:r>
          </a:p>
          <a:p>
            <a:pPr>
              <a:buFont typeface="Wingdings" panose="05000000000000000000" pitchFamily="2" charset="2"/>
              <a:buChar char="v"/>
            </a:pPr>
            <a:r>
              <a:rPr lang="en-US" dirty="0" smtClean="0"/>
              <a:t>For </a:t>
            </a:r>
            <a:r>
              <a:rPr lang="en-US" dirty="0"/>
              <a:t>caregivers </a:t>
            </a:r>
            <a:r>
              <a:rPr lang="en-US" dirty="0" smtClean="0"/>
              <a:t>struggling </a:t>
            </a:r>
            <a:r>
              <a:rPr lang="en-US" dirty="0"/>
              <a:t>to </a:t>
            </a:r>
            <a:r>
              <a:rPr lang="en-US" dirty="0" smtClean="0"/>
              <a:t>form a secure attachment to child and respond effectively to </a:t>
            </a:r>
            <a:r>
              <a:rPr lang="en-US" dirty="0"/>
              <a:t>their children’s cues</a:t>
            </a:r>
            <a:r>
              <a:rPr lang="en-US" dirty="0" smtClean="0"/>
              <a:t>.</a:t>
            </a:r>
          </a:p>
          <a:p>
            <a:pPr>
              <a:buFont typeface="Wingdings" panose="05000000000000000000" pitchFamily="2" charset="2"/>
              <a:buChar char="v"/>
            </a:pPr>
            <a:r>
              <a:rPr lang="en-US" dirty="0" smtClean="0"/>
              <a:t>Helps parent respond to distress with nurturance, follow the child’s lead with delight and be aware of intrusive actions</a:t>
            </a:r>
            <a:r>
              <a:rPr lang="en-US" dirty="0"/>
              <a:t> </a:t>
            </a:r>
            <a:endParaRPr lang="en-US" dirty="0" smtClean="0"/>
          </a:p>
          <a:p>
            <a:pPr>
              <a:buFont typeface="Wingdings" panose="05000000000000000000" pitchFamily="2" charset="2"/>
              <a:buChar char="v"/>
            </a:pPr>
            <a:r>
              <a:rPr lang="en-US" dirty="0" smtClean="0"/>
              <a:t>Parent </a:t>
            </a:r>
            <a:r>
              <a:rPr lang="en-US" dirty="0"/>
              <a:t>coaches provide "in the moment" feedback to </a:t>
            </a:r>
            <a:r>
              <a:rPr lang="en-US" dirty="0" smtClean="0"/>
              <a:t>parents as they show videos and discuss child’s needs. </a:t>
            </a:r>
          </a:p>
          <a:p>
            <a:pPr>
              <a:buFont typeface="Wingdings" panose="05000000000000000000" pitchFamily="2" charset="2"/>
              <a:buChar char="v"/>
            </a:pPr>
            <a:r>
              <a:rPr lang="en-US" dirty="0" smtClean="0"/>
              <a:t>Each session videotaped – reviewed with parent </a:t>
            </a:r>
            <a:r>
              <a:rPr lang="en-US" dirty="0"/>
              <a:t>to highlight their strengths</a:t>
            </a:r>
          </a:p>
          <a:p>
            <a:pPr>
              <a:buFont typeface="Wingdings" panose="05000000000000000000" pitchFamily="2" charset="2"/>
              <a:buChar char="v"/>
            </a:pPr>
            <a:r>
              <a:rPr lang="en-US" dirty="0"/>
              <a:t>More information is available at </a:t>
            </a:r>
            <a:r>
              <a:rPr lang="en-US" u="sng" dirty="0">
                <a:hlinkClick r:id="rId3"/>
              </a:rPr>
              <a:t>http://homvee.acf.hhs.gov/document.aspx?rid=3&amp;sid=51</a:t>
            </a:r>
            <a:endParaRPr lang="en-US" dirty="0"/>
          </a:p>
          <a:p>
            <a:pPr>
              <a:buFont typeface="Wingdings" panose="05000000000000000000" pitchFamily="2" charset="2"/>
              <a:buChar char="v"/>
            </a:pPr>
            <a:endParaRPr lang="en-US" dirty="0"/>
          </a:p>
        </p:txBody>
      </p:sp>
      <p:sp>
        <p:nvSpPr>
          <p:cNvPr id="2" name="Title 1"/>
          <p:cNvSpPr>
            <a:spLocks noGrp="1"/>
          </p:cNvSpPr>
          <p:nvPr>
            <p:ph type="title"/>
          </p:nvPr>
        </p:nvSpPr>
        <p:spPr/>
        <p:txBody>
          <a:bodyPr/>
          <a:lstStyle/>
          <a:p>
            <a:pPr algn="ctr"/>
            <a:r>
              <a:rPr lang="en-US" dirty="0" smtClean="0"/>
              <a:t>Family </a:t>
            </a:r>
            <a:r>
              <a:rPr lang="en-US" dirty="0"/>
              <a:t>S</a:t>
            </a:r>
            <a:r>
              <a:rPr lang="en-US" dirty="0" smtClean="0"/>
              <a:t>upport Program (FSP)</a:t>
            </a:r>
            <a:endParaRPr lang="en-US" dirty="0"/>
          </a:p>
        </p:txBody>
      </p:sp>
    </p:spTree>
    <p:extLst>
      <p:ext uri="{BB962C8B-B14F-4D97-AF65-F5344CB8AC3E}">
        <p14:creationId xmlns:p14="http://schemas.microsoft.com/office/powerpoint/2010/main" val="2057791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109728" indent="0">
              <a:buNone/>
            </a:pPr>
            <a:r>
              <a:rPr lang="en-US" dirty="0" smtClean="0"/>
              <a:t>A little about </a:t>
            </a:r>
            <a:r>
              <a:rPr lang="en-US" b="1" dirty="0" err="1" smtClean="0"/>
              <a:t>SafeCare</a:t>
            </a:r>
            <a:r>
              <a:rPr lang="en-US" dirty="0" smtClean="0"/>
              <a:t> . . .</a:t>
            </a:r>
            <a:r>
              <a:rPr lang="en-US" dirty="0"/>
              <a:t> </a:t>
            </a:r>
            <a:endParaRPr lang="en-US" dirty="0" smtClean="0"/>
          </a:p>
          <a:p>
            <a:pPr>
              <a:buFont typeface="Wingdings" panose="05000000000000000000" pitchFamily="2" charset="2"/>
              <a:buChar char="v"/>
            </a:pPr>
            <a:r>
              <a:rPr lang="en-US" dirty="0" smtClean="0"/>
              <a:t>For families with child birth-five at risk of neglect, can be provided during reunification</a:t>
            </a:r>
          </a:p>
          <a:p>
            <a:pPr>
              <a:buFont typeface="Wingdings" panose="05000000000000000000" pitchFamily="2" charset="2"/>
              <a:buChar char="v"/>
            </a:pPr>
            <a:r>
              <a:rPr lang="en-US" dirty="0" smtClean="0"/>
              <a:t>Three six-week modules teach parents by </a:t>
            </a:r>
            <a:r>
              <a:rPr lang="en-US" b="1" dirty="0" smtClean="0"/>
              <a:t>explaining &amp; modeling then having the parent practice &amp; providing feedback</a:t>
            </a:r>
            <a:r>
              <a:rPr lang="en-US" dirty="0" smtClean="0"/>
              <a:t> until they demonstrate success</a:t>
            </a:r>
          </a:p>
          <a:p>
            <a:pPr>
              <a:buFont typeface="Wingdings" panose="05000000000000000000" pitchFamily="2" charset="2"/>
              <a:buChar char="v"/>
            </a:pPr>
            <a:r>
              <a:rPr lang="en-US" b="1" dirty="0" smtClean="0"/>
              <a:t>Parent-Child/Parent-Infant Interaction </a:t>
            </a:r>
            <a:r>
              <a:rPr lang="en-US" dirty="0" smtClean="0"/>
              <a:t>module increases positive interactions, reduces problem behaviors, and helps parents use appropriate discipline</a:t>
            </a:r>
          </a:p>
          <a:p>
            <a:pPr>
              <a:buFont typeface="Wingdings" panose="05000000000000000000" pitchFamily="2" charset="2"/>
              <a:buChar char="v"/>
            </a:pPr>
            <a:r>
              <a:rPr lang="en-US" b="1" dirty="0" smtClean="0"/>
              <a:t>Safety </a:t>
            </a:r>
            <a:r>
              <a:rPr lang="en-US" dirty="0"/>
              <a:t> </a:t>
            </a:r>
            <a:r>
              <a:rPr lang="en-US" dirty="0" smtClean="0"/>
              <a:t>module helps parents identify and remove  access to hazards to their children</a:t>
            </a:r>
          </a:p>
          <a:p>
            <a:pPr>
              <a:buFont typeface="Wingdings" panose="05000000000000000000" pitchFamily="2" charset="2"/>
              <a:buChar char="v"/>
            </a:pPr>
            <a:r>
              <a:rPr lang="en-US" b="1" dirty="0" smtClean="0"/>
              <a:t>Health</a:t>
            </a:r>
            <a:r>
              <a:rPr lang="en-US" dirty="0" smtClean="0"/>
              <a:t> module parents learn to correctly seek emergency treatment, call a doctor, or care for at home</a:t>
            </a:r>
            <a:endParaRPr lang="en-US" dirty="0"/>
          </a:p>
          <a:p>
            <a:pPr>
              <a:buFont typeface="Wingdings" panose="05000000000000000000" pitchFamily="2" charset="2"/>
              <a:buChar char="v"/>
            </a:pPr>
            <a:r>
              <a:rPr lang="en-US" dirty="0" smtClean="0"/>
              <a:t>Parents </a:t>
            </a:r>
            <a:r>
              <a:rPr lang="en-US" dirty="0"/>
              <a:t>are taught a structured problem-solving method </a:t>
            </a:r>
            <a:r>
              <a:rPr lang="en-US" dirty="0" smtClean="0"/>
              <a:t>for other issues</a:t>
            </a:r>
            <a:endParaRPr lang="en-US" dirty="0"/>
          </a:p>
          <a:p>
            <a:pPr>
              <a:buFont typeface="Wingdings" panose="05000000000000000000" pitchFamily="2" charset="2"/>
              <a:buChar char="v"/>
            </a:pPr>
            <a:r>
              <a:rPr lang="en-US" dirty="0" smtClean="0"/>
              <a:t>More </a:t>
            </a:r>
            <a:r>
              <a:rPr lang="en-US" dirty="0"/>
              <a:t>information about </a:t>
            </a:r>
            <a:r>
              <a:rPr lang="en-US" dirty="0" err="1"/>
              <a:t>SafeCare</a:t>
            </a:r>
            <a:r>
              <a:rPr lang="en-US" dirty="0"/>
              <a:t> is available at </a:t>
            </a:r>
            <a:r>
              <a:rPr lang="en-US" u="sng" dirty="0">
                <a:hlinkClick r:id="rId3"/>
              </a:rPr>
              <a:t>http://chhs.gsu.edu/safecare/training.asp</a:t>
            </a:r>
            <a:endParaRPr lang="en-US" dirty="0"/>
          </a:p>
          <a:p>
            <a:endParaRPr lang="en-US" dirty="0"/>
          </a:p>
        </p:txBody>
      </p:sp>
      <p:sp>
        <p:nvSpPr>
          <p:cNvPr id="2" name="Title 1"/>
          <p:cNvSpPr>
            <a:spLocks noGrp="1"/>
          </p:cNvSpPr>
          <p:nvPr>
            <p:ph type="title"/>
          </p:nvPr>
        </p:nvSpPr>
        <p:spPr/>
        <p:txBody>
          <a:bodyPr/>
          <a:lstStyle/>
          <a:p>
            <a:pPr algn="ctr"/>
            <a:r>
              <a:rPr lang="en-US" dirty="0" smtClean="0"/>
              <a:t>Family Support </a:t>
            </a:r>
            <a:r>
              <a:rPr lang="en-US" dirty="0"/>
              <a:t>P</a:t>
            </a:r>
            <a:r>
              <a:rPr lang="en-US" dirty="0" smtClean="0"/>
              <a:t>rogram (FSP)</a:t>
            </a:r>
            <a:endParaRPr lang="en-US" dirty="0"/>
          </a:p>
        </p:txBody>
      </p:sp>
    </p:spTree>
    <p:extLst>
      <p:ext uri="{BB962C8B-B14F-4D97-AF65-F5344CB8AC3E}">
        <p14:creationId xmlns:p14="http://schemas.microsoft.com/office/powerpoint/2010/main" val="1529083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09728" indent="0">
              <a:buNone/>
            </a:pPr>
            <a:r>
              <a:rPr lang="en-US" dirty="0" smtClean="0"/>
              <a:t>A little about </a:t>
            </a:r>
            <a:r>
              <a:rPr lang="en-US" b="1" dirty="0" smtClean="0"/>
              <a:t>Parent Child Interaction Therapy</a:t>
            </a:r>
            <a:r>
              <a:rPr lang="en-US" dirty="0" smtClean="0"/>
              <a:t> . . .</a:t>
            </a:r>
          </a:p>
          <a:p>
            <a:pPr>
              <a:buFont typeface="Wingdings" panose="05000000000000000000" pitchFamily="2" charset="2"/>
              <a:buChar char="v"/>
            </a:pPr>
            <a:r>
              <a:rPr lang="en-US" dirty="0" smtClean="0"/>
              <a:t>Originally a therapy for oppositional children, one of the  best models to help parents develop a more positive relationship with a child with challenging behavior</a:t>
            </a:r>
          </a:p>
          <a:p>
            <a:pPr>
              <a:buFont typeface="Wingdings" panose="05000000000000000000" pitchFamily="2" charset="2"/>
              <a:buChar char="v"/>
            </a:pPr>
            <a:r>
              <a:rPr lang="en-US" dirty="0" smtClean="0"/>
              <a:t>For parents with a child between the ages of 2-12</a:t>
            </a:r>
          </a:p>
          <a:p>
            <a:pPr>
              <a:buFont typeface="Wingdings" panose="05000000000000000000" pitchFamily="2" charset="2"/>
              <a:buChar char="v"/>
            </a:pPr>
            <a:r>
              <a:rPr lang="en-US" dirty="0" smtClean="0"/>
              <a:t>Parents are coached via an earbud while they play with their child</a:t>
            </a:r>
          </a:p>
          <a:p>
            <a:pPr>
              <a:buFont typeface="Wingdings" panose="05000000000000000000" pitchFamily="2" charset="2"/>
              <a:buChar char="v"/>
            </a:pPr>
            <a:r>
              <a:rPr lang="en-US" dirty="0" smtClean="0"/>
              <a:t>Phase 1:  Child Directed Interactions to strengthen relationship, help parent attend more to positive behavior, develop child’s language/social skills</a:t>
            </a:r>
          </a:p>
          <a:p>
            <a:pPr>
              <a:buFont typeface="Wingdings" panose="05000000000000000000" pitchFamily="2" charset="2"/>
              <a:buChar char="v"/>
            </a:pPr>
            <a:r>
              <a:rPr lang="en-US" dirty="0" smtClean="0"/>
              <a:t>Phase 2:  Parent Directed Interactions for parent to practice clear commands and consistent/calm follow through</a:t>
            </a:r>
          </a:p>
          <a:p>
            <a:pPr>
              <a:buFont typeface="Wingdings" panose="05000000000000000000" pitchFamily="2" charset="2"/>
              <a:buChar char="v"/>
            </a:pPr>
            <a:r>
              <a:rPr lang="en-US" dirty="0" smtClean="0"/>
              <a:t>More </a:t>
            </a:r>
            <a:r>
              <a:rPr lang="en-US" dirty="0"/>
              <a:t>information is available at </a:t>
            </a:r>
            <a:r>
              <a:rPr lang="en-US" u="sng" dirty="0">
                <a:hlinkClick r:id="rId3"/>
              </a:rPr>
              <a:t>http://pcit.phhp.ufl.edu/</a:t>
            </a:r>
            <a:endParaRPr lang="en-US" dirty="0"/>
          </a:p>
        </p:txBody>
      </p:sp>
      <p:sp>
        <p:nvSpPr>
          <p:cNvPr id="2" name="Title 1"/>
          <p:cNvSpPr>
            <a:spLocks noGrp="1"/>
          </p:cNvSpPr>
          <p:nvPr>
            <p:ph type="title"/>
          </p:nvPr>
        </p:nvSpPr>
        <p:spPr/>
        <p:txBody>
          <a:bodyPr/>
          <a:lstStyle/>
          <a:p>
            <a:pPr algn="ctr"/>
            <a:r>
              <a:rPr lang="en-US" dirty="0" smtClean="0"/>
              <a:t>Family Support </a:t>
            </a:r>
            <a:r>
              <a:rPr lang="en-US" dirty="0"/>
              <a:t>P</a:t>
            </a:r>
            <a:r>
              <a:rPr lang="en-US" dirty="0" smtClean="0"/>
              <a:t>rogram (FSP)</a:t>
            </a:r>
            <a:endParaRPr lang="en-US" dirty="0"/>
          </a:p>
        </p:txBody>
      </p:sp>
    </p:spTree>
    <p:extLst>
      <p:ext uri="{BB962C8B-B14F-4D97-AF65-F5344CB8AC3E}">
        <p14:creationId xmlns:p14="http://schemas.microsoft.com/office/powerpoint/2010/main" val="3051893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9201"/>
            <a:ext cx="8229600" cy="4343401"/>
          </a:xfrm>
        </p:spPr>
        <p:txBody>
          <a:bodyPr>
            <a:normAutofit fontScale="85000" lnSpcReduction="20000"/>
          </a:bodyPr>
          <a:lstStyle/>
          <a:p>
            <a:pPr marL="109728" indent="0">
              <a:buNone/>
            </a:pPr>
            <a:r>
              <a:rPr lang="en-US" dirty="0" smtClean="0"/>
              <a:t>A little about Triple P.. .</a:t>
            </a:r>
          </a:p>
          <a:p>
            <a:pPr>
              <a:buFont typeface="Wingdings" panose="05000000000000000000" pitchFamily="2" charset="2"/>
              <a:buChar char="v"/>
            </a:pPr>
            <a:r>
              <a:rPr lang="en-US" dirty="0" smtClean="0"/>
              <a:t>Less intensive—works with the parent and helps problem solve</a:t>
            </a:r>
          </a:p>
          <a:p>
            <a:pPr>
              <a:buFont typeface="Wingdings" panose="05000000000000000000" pitchFamily="2" charset="2"/>
              <a:buChar char="v"/>
            </a:pPr>
            <a:r>
              <a:rPr lang="en-US" dirty="0" smtClean="0"/>
              <a:t>Level 3:  4 15-30 minute meetings to help explore solutions and check on implementation</a:t>
            </a:r>
          </a:p>
          <a:p>
            <a:pPr>
              <a:buFont typeface="Wingdings" panose="05000000000000000000" pitchFamily="2" charset="2"/>
              <a:buChar char="v"/>
            </a:pPr>
            <a:r>
              <a:rPr lang="en-US" dirty="0" smtClean="0"/>
              <a:t>Level 4: 10 hour sessions to assess the root of the problem, possible solutions and barriers, and the effectiveness of the chosen solution</a:t>
            </a:r>
          </a:p>
          <a:p>
            <a:pPr>
              <a:buFont typeface="Wingdings" panose="05000000000000000000" pitchFamily="2" charset="2"/>
              <a:buChar char="v"/>
            </a:pPr>
            <a:r>
              <a:rPr lang="en-US" dirty="0" smtClean="0"/>
              <a:t>Helps parents address one issue at a time:  bed time, shopping hassles, etc.</a:t>
            </a:r>
            <a:endParaRPr lang="en-US" b="0" dirty="0" smtClean="0"/>
          </a:p>
          <a:p>
            <a:pPr marL="393700" indent="-282575">
              <a:buFont typeface="Wingdings" panose="05000000000000000000" pitchFamily="2" charset="2"/>
              <a:buChar char="v"/>
            </a:pPr>
            <a:r>
              <a:rPr lang="en-US" dirty="0" smtClean="0"/>
              <a:t>More information is available at</a:t>
            </a:r>
          </a:p>
          <a:p>
            <a:pPr marL="0" indent="0">
              <a:buNone/>
            </a:pPr>
            <a:r>
              <a:rPr lang="en-US" dirty="0" smtClean="0">
                <a:hlinkClick r:id="rId3"/>
              </a:rPr>
              <a:t>http</a:t>
            </a:r>
            <a:r>
              <a:rPr lang="en-US" dirty="0">
                <a:hlinkClick r:id="rId3"/>
              </a:rPr>
              <a:t>://</a:t>
            </a:r>
            <a:r>
              <a:rPr lang="en-US" dirty="0" smtClean="0">
                <a:hlinkClick r:id="rId3"/>
              </a:rPr>
              <a:t>www.triplep.net/glo-en/the-triple-p-system-at-work/evidence-based/</a:t>
            </a:r>
            <a:endParaRPr lang="en-US" dirty="0" smtClean="0"/>
          </a:p>
          <a:p>
            <a:pPr marL="0" indent="0"/>
            <a:endParaRPr lang="en-US" b="0" dirty="0" smtClean="0"/>
          </a:p>
          <a:p>
            <a:pPr>
              <a:buFont typeface="Arial" panose="020B0604020202020204" pitchFamily="34" charset="0"/>
              <a:buChar char="•"/>
            </a:pPr>
            <a:endParaRPr lang="en-US" b="0" dirty="0"/>
          </a:p>
        </p:txBody>
      </p:sp>
      <p:sp>
        <p:nvSpPr>
          <p:cNvPr id="2" name="Title 1"/>
          <p:cNvSpPr>
            <a:spLocks noGrp="1"/>
          </p:cNvSpPr>
          <p:nvPr>
            <p:ph type="title"/>
          </p:nvPr>
        </p:nvSpPr>
        <p:spPr/>
        <p:txBody>
          <a:bodyPr/>
          <a:lstStyle/>
          <a:p>
            <a:pPr algn="ctr"/>
            <a:r>
              <a:rPr lang="en-US" dirty="0" smtClean="0"/>
              <a:t>Family Support </a:t>
            </a:r>
            <a:r>
              <a:rPr lang="en-US" dirty="0"/>
              <a:t>P</a:t>
            </a:r>
            <a:r>
              <a:rPr lang="en-US" dirty="0" smtClean="0"/>
              <a:t>rogram (FSP)</a:t>
            </a:r>
            <a:endParaRPr lang="en-US" dirty="0"/>
          </a:p>
        </p:txBody>
      </p:sp>
      <p:pic>
        <p:nvPicPr>
          <p:cNvPr id="4" name="Picture 3" descr="C:\Users\ebaker\AppData\Local\Microsoft\Windows\Temporary Internet Files\Content.IE5\RN5HP8YO\MC90036570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1" y="4953000"/>
            <a:ext cx="1359995" cy="125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9524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buNone/>
            </a:pPr>
            <a:r>
              <a:rPr lang="en-US" dirty="0" smtClean="0"/>
              <a:t>A little about why Motivational Interviewing, Anger Management and Bio-Feedback.. .</a:t>
            </a:r>
          </a:p>
          <a:p>
            <a:pPr>
              <a:buFont typeface="Wingdings" panose="05000000000000000000" pitchFamily="2" charset="2"/>
              <a:buChar char="v"/>
            </a:pPr>
            <a:r>
              <a:rPr lang="en-US" dirty="0" smtClean="0"/>
              <a:t>The more motivated you are, the more likely you are to complete the program and utilize the skills in real life.  Motivational Interviewing is a proven way to help ambivalent parents prepare for and commit to change.  Research shows that MI plus PCIT is more effective than PCIT without MI at reducing future child abuse reports.</a:t>
            </a:r>
          </a:p>
          <a:p>
            <a:pPr>
              <a:buFont typeface="Wingdings" panose="05000000000000000000" pitchFamily="2" charset="2"/>
              <a:buChar char="v"/>
            </a:pPr>
            <a:r>
              <a:rPr lang="en-US" dirty="0" smtClean="0"/>
              <a:t>Parents who are unable to manage their emotions will be unable to use new techniques once they get angry or stressed.  Anger management and Bio-feedback help parents become aware of their triggers and give them the tools to maintain calm so they can think clearly</a:t>
            </a:r>
            <a:endParaRPr lang="en-US" dirty="0"/>
          </a:p>
        </p:txBody>
      </p:sp>
      <p:sp>
        <p:nvSpPr>
          <p:cNvPr id="2" name="Title 1"/>
          <p:cNvSpPr>
            <a:spLocks noGrp="1"/>
          </p:cNvSpPr>
          <p:nvPr>
            <p:ph type="title"/>
          </p:nvPr>
        </p:nvSpPr>
        <p:spPr/>
        <p:txBody>
          <a:bodyPr/>
          <a:lstStyle/>
          <a:p>
            <a:pPr algn="ctr"/>
            <a:r>
              <a:rPr lang="en-US" dirty="0" smtClean="0"/>
              <a:t>Family </a:t>
            </a:r>
            <a:r>
              <a:rPr lang="en-US" dirty="0"/>
              <a:t>S</a:t>
            </a:r>
            <a:r>
              <a:rPr lang="en-US" dirty="0" smtClean="0"/>
              <a:t>upport </a:t>
            </a:r>
            <a:r>
              <a:rPr lang="en-US" dirty="0"/>
              <a:t>P</a:t>
            </a:r>
            <a:r>
              <a:rPr lang="en-US" dirty="0" smtClean="0"/>
              <a:t>rogram (FSP)</a:t>
            </a:r>
            <a:endParaRPr lang="en-US" dirty="0"/>
          </a:p>
        </p:txBody>
      </p:sp>
      <p:pic>
        <p:nvPicPr>
          <p:cNvPr id="4" name="Picture 7" descr="change is a proce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5537033"/>
            <a:ext cx="3581400" cy="118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2297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buNone/>
            </a:pPr>
            <a:r>
              <a:rPr lang="en-US" dirty="0" smtClean="0"/>
              <a:t>Incredible Years groups</a:t>
            </a:r>
          </a:p>
          <a:p>
            <a:pPr>
              <a:buFont typeface="Wingdings" panose="05000000000000000000" pitchFamily="2" charset="2"/>
              <a:buChar char="v"/>
            </a:pPr>
            <a:r>
              <a:rPr lang="en-US" dirty="0"/>
              <a:t>A</a:t>
            </a:r>
            <a:r>
              <a:rPr lang="en-US" dirty="0" smtClean="0"/>
              <a:t> collaboration with Communities in Schools</a:t>
            </a:r>
          </a:p>
          <a:p>
            <a:pPr>
              <a:buFont typeface="Wingdings" panose="05000000000000000000" pitchFamily="2" charset="2"/>
              <a:buChar char="v"/>
            </a:pPr>
            <a:r>
              <a:rPr lang="en-US" dirty="0" smtClean="0"/>
              <a:t>For parents who can consistently commit to 14 weeks on the same day</a:t>
            </a:r>
            <a:endParaRPr lang="en-US" dirty="0"/>
          </a:p>
          <a:p>
            <a:pPr>
              <a:buFont typeface="Wingdings" panose="05000000000000000000" pitchFamily="2" charset="2"/>
              <a:buChar char="v"/>
            </a:pPr>
            <a:r>
              <a:rPr lang="en-US" dirty="0" smtClean="0"/>
              <a:t>Focus on building a positive relationship:  attention/involvement, play, talking, praise/rewards/celebrations</a:t>
            </a:r>
          </a:p>
          <a:p>
            <a:pPr>
              <a:buFont typeface="Wingdings" panose="05000000000000000000" pitchFamily="2" charset="2"/>
              <a:buChar char="v"/>
            </a:pPr>
            <a:r>
              <a:rPr lang="en-US" dirty="0" smtClean="0"/>
              <a:t>Supports parents having clear limits, household rules, consistent follow through </a:t>
            </a:r>
          </a:p>
          <a:p>
            <a:pPr>
              <a:buFont typeface="Wingdings" panose="05000000000000000000" pitchFamily="2" charset="2"/>
              <a:buChar char="v"/>
            </a:pPr>
            <a:r>
              <a:rPr lang="en-US" dirty="0" smtClean="0"/>
              <a:t>Ignore, distract, redirect and use  time-out or loss of privileges when necessary </a:t>
            </a:r>
          </a:p>
          <a:p>
            <a:pPr>
              <a:buFont typeface="Wingdings" panose="05000000000000000000" pitchFamily="2" charset="2"/>
              <a:buChar char="v"/>
            </a:pPr>
            <a:r>
              <a:rPr lang="en-US" dirty="0" smtClean="0"/>
              <a:t>Builds social network of other parents with child in same age range</a:t>
            </a:r>
          </a:p>
          <a:p>
            <a:pPr marL="457200" indent="-457200">
              <a:buFont typeface="Wingdings" panose="05000000000000000000" pitchFamily="2" charset="2"/>
              <a:buChar char="v"/>
            </a:pPr>
            <a:r>
              <a:rPr lang="en-US" dirty="0" smtClean="0"/>
              <a:t>More </a:t>
            </a:r>
            <a:r>
              <a:rPr lang="en-US" dirty="0"/>
              <a:t>information available at </a:t>
            </a:r>
            <a:r>
              <a:rPr lang="en-US" dirty="0" smtClean="0">
                <a:hlinkClick r:id="rId3"/>
              </a:rPr>
              <a:t>http</a:t>
            </a:r>
            <a:r>
              <a:rPr lang="en-US" dirty="0">
                <a:hlinkClick r:id="rId3"/>
              </a:rPr>
              <a:t>://incredibleyears.com</a:t>
            </a:r>
            <a:r>
              <a:rPr lang="en-US" dirty="0" smtClean="0">
                <a:hlinkClick r:id="rId3"/>
              </a:rPr>
              <a:t>/</a:t>
            </a:r>
            <a:endParaRPr lang="en-US" dirty="0" smtClean="0"/>
          </a:p>
          <a:p>
            <a:pPr marL="0" indent="0"/>
            <a:endParaRPr lang="en-US" dirty="0" smtClean="0"/>
          </a:p>
        </p:txBody>
      </p:sp>
      <p:sp>
        <p:nvSpPr>
          <p:cNvPr id="2" name="Title 1"/>
          <p:cNvSpPr>
            <a:spLocks noGrp="1"/>
          </p:cNvSpPr>
          <p:nvPr>
            <p:ph type="title"/>
          </p:nvPr>
        </p:nvSpPr>
        <p:spPr/>
        <p:txBody>
          <a:bodyPr/>
          <a:lstStyle/>
          <a:p>
            <a:pPr algn="ctr"/>
            <a:r>
              <a:rPr lang="en-US" dirty="0" smtClean="0"/>
              <a:t>Family Support </a:t>
            </a:r>
            <a:r>
              <a:rPr lang="en-US" dirty="0"/>
              <a:t>P</a:t>
            </a:r>
            <a:r>
              <a:rPr lang="en-US" dirty="0" smtClean="0"/>
              <a:t>rogram (FSP)</a:t>
            </a:r>
            <a:endParaRPr lang="en-US" dirty="0"/>
          </a:p>
        </p:txBody>
      </p:sp>
    </p:spTree>
    <p:extLst>
      <p:ext uri="{BB962C8B-B14F-4D97-AF65-F5344CB8AC3E}">
        <p14:creationId xmlns:p14="http://schemas.microsoft.com/office/powerpoint/2010/main" val="3222584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2057400"/>
            <a:ext cx="7520940" cy="4495800"/>
          </a:xfrm>
        </p:spPr>
        <p:txBody>
          <a:bodyPr>
            <a:normAutofit fontScale="92500" lnSpcReduction="20000"/>
          </a:bodyPr>
          <a:lstStyle/>
          <a:p>
            <a:pPr>
              <a:buFont typeface="Wingdings" panose="05000000000000000000" pitchFamily="2" charset="2"/>
              <a:buChar char="v"/>
            </a:pPr>
            <a:r>
              <a:rPr lang="en-US" dirty="0"/>
              <a:t>In 2014 FSP provided in home coaching to 299 individuals and 92 families.  63 families closed during the </a:t>
            </a:r>
            <a:r>
              <a:rPr lang="en-US" dirty="0" smtClean="0"/>
              <a:t>year; </a:t>
            </a:r>
            <a:r>
              <a:rPr lang="en-US" dirty="0"/>
              <a:t>29 </a:t>
            </a:r>
            <a:r>
              <a:rPr lang="en-US" dirty="0" smtClean="0"/>
              <a:t>were in the midst of </a:t>
            </a:r>
            <a:r>
              <a:rPr lang="en-US" dirty="0"/>
              <a:t>receiving service. </a:t>
            </a:r>
          </a:p>
          <a:p>
            <a:pPr>
              <a:buFont typeface="Wingdings" panose="05000000000000000000" pitchFamily="2" charset="2"/>
              <a:buChar char="v"/>
            </a:pPr>
            <a:endParaRPr lang="en-US" dirty="0"/>
          </a:p>
          <a:p>
            <a:pPr>
              <a:buFont typeface="Wingdings" panose="05000000000000000000" pitchFamily="2" charset="2"/>
              <a:buChar char="v"/>
            </a:pPr>
            <a:r>
              <a:rPr lang="en-US" dirty="0"/>
              <a:t>Of the 63 families, 55 demonstrated improved interactions before closing (87%).  Only 44 families of the 63 completed pre and post AAPIs so that we could measure the improvement of parenting attitudes.  Of the 44 families where pre and post data was collected, 40 demonstrated improved parenting attitudes (91%).</a:t>
            </a:r>
          </a:p>
          <a:p>
            <a:pPr>
              <a:buFont typeface="Wingdings" panose="05000000000000000000" pitchFamily="2" charset="2"/>
              <a:buChar char="v"/>
            </a:pPr>
            <a:endParaRPr lang="en-US" dirty="0"/>
          </a:p>
        </p:txBody>
      </p:sp>
      <p:sp>
        <p:nvSpPr>
          <p:cNvPr id="2" name="Title 1"/>
          <p:cNvSpPr>
            <a:spLocks noGrp="1"/>
          </p:cNvSpPr>
          <p:nvPr>
            <p:ph type="title"/>
          </p:nvPr>
        </p:nvSpPr>
        <p:spPr>
          <a:xfrm>
            <a:off x="1981200" y="609600"/>
            <a:ext cx="8229600" cy="1143000"/>
          </a:xfrm>
        </p:spPr>
        <p:txBody>
          <a:bodyPr>
            <a:normAutofit fontScale="90000"/>
          </a:bodyPr>
          <a:lstStyle/>
          <a:p>
            <a:r>
              <a:rPr lang="en-US" dirty="0" smtClean="0"/>
              <a:t>HOW MANY PEOPLE Are SERVED IN a YEAR and what Kinds of Outcomes DO you SEE?</a:t>
            </a:r>
            <a:endParaRPr lang="en-US" dirty="0"/>
          </a:p>
        </p:txBody>
      </p:sp>
    </p:spTree>
    <p:extLst>
      <p:ext uri="{BB962C8B-B14F-4D97-AF65-F5344CB8AC3E}">
        <p14:creationId xmlns:p14="http://schemas.microsoft.com/office/powerpoint/2010/main" val="3445913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362200" y="1066800"/>
          <a:ext cx="77724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US" dirty="0" smtClean="0"/>
              <a:t>WHERE DO FAMILIES COME FROM?</a:t>
            </a:r>
            <a:endParaRPr lang="en-US" dirty="0"/>
          </a:p>
        </p:txBody>
      </p:sp>
    </p:spTree>
    <p:extLst>
      <p:ext uri="{BB962C8B-B14F-4D97-AF65-F5344CB8AC3E}">
        <p14:creationId xmlns:p14="http://schemas.microsoft.com/office/powerpoint/2010/main" val="2937813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362201" y="1524000"/>
          <a:ext cx="3902075" cy="357981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US" dirty="0" smtClean="0"/>
              <a:t>How Do People FEEL ABOUT THE PROGRAM?</a:t>
            </a:r>
            <a:endParaRPr lang="en-US" dirty="0"/>
          </a:p>
        </p:txBody>
      </p:sp>
      <p:graphicFrame>
        <p:nvGraphicFramePr>
          <p:cNvPr id="5" name="Chart 4"/>
          <p:cNvGraphicFramePr/>
          <p:nvPr>
            <p:extLst/>
          </p:nvPr>
        </p:nvGraphicFramePr>
        <p:xfrm>
          <a:off x="6477000" y="1676400"/>
          <a:ext cx="37338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5589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Parenting of Adolescents (PO</a:t>
            </a:r>
            <a:r>
              <a:rPr lang="en-US" dirty="0"/>
              <a:t>A</a:t>
            </a:r>
            <a:r>
              <a:rPr lang="en-US" dirty="0" smtClean="0"/>
              <a:t>)</a:t>
            </a:r>
            <a:endParaRPr lang="en-US" dirty="0"/>
          </a:p>
        </p:txBody>
      </p:sp>
      <p:sp>
        <p:nvSpPr>
          <p:cNvPr id="5" name="Subtitle 4"/>
          <p:cNvSpPr>
            <a:spLocks noGrp="1"/>
          </p:cNvSpPr>
          <p:nvPr>
            <p:ph type="subTitle" idx="1"/>
          </p:nvPr>
        </p:nvSpPr>
        <p:spPr/>
        <p:txBody>
          <a:bodyPr>
            <a:normAutofit/>
          </a:bodyPr>
          <a:lstStyle/>
          <a:p>
            <a:r>
              <a:rPr lang="en-US" sz="1800" b="1" dirty="0"/>
              <a:t>Nicole Moore– program manager</a:t>
            </a:r>
          </a:p>
        </p:txBody>
      </p:sp>
    </p:spTree>
    <p:extLst>
      <p:ext uri="{BB962C8B-B14F-4D97-AF65-F5344CB8AC3E}">
        <p14:creationId xmlns:p14="http://schemas.microsoft.com/office/powerpoint/2010/main" val="3256231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2783" y="0"/>
            <a:ext cx="9144000" cy="2791279"/>
          </a:xfrm>
        </p:spPr>
        <p:txBody>
          <a:bodyPr>
            <a:noAutofit/>
          </a:bodyPr>
          <a:lstStyle/>
          <a:p>
            <a:r>
              <a:rPr lang="en-US" sz="9600" b="1" dirty="0" smtClean="0">
                <a:solidFill>
                  <a:srgbClr val="1496D0"/>
                </a:solidFill>
              </a:rPr>
              <a:t>Exchange Family Center</a:t>
            </a:r>
            <a:endParaRPr lang="en-US" sz="9600" dirty="0"/>
          </a:p>
        </p:txBody>
      </p:sp>
      <p:pic>
        <p:nvPicPr>
          <p:cNvPr id="3" name="Pictur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40643" y="2791279"/>
            <a:ext cx="3928280" cy="3928280"/>
          </a:xfrm>
          <a:prstGeom prst="rect">
            <a:avLst/>
          </a:prstGeom>
        </p:spPr>
      </p:pic>
    </p:spTree>
    <p:extLst>
      <p:ext uri="{BB962C8B-B14F-4D97-AF65-F5344CB8AC3E}">
        <p14:creationId xmlns:p14="http://schemas.microsoft.com/office/powerpoint/2010/main" val="2677373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100628"/>
            <a:ext cx="7520940" cy="3928572"/>
          </a:xfrm>
        </p:spPr>
        <p:txBody>
          <a:bodyPr>
            <a:noAutofit/>
          </a:bodyPr>
          <a:lstStyle/>
          <a:p>
            <a:pPr marL="109728" indent="0" algn="ctr">
              <a:buNone/>
            </a:pPr>
            <a:r>
              <a:rPr lang="en-US" sz="2800" i="1" dirty="0"/>
              <a:t>Purpose</a:t>
            </a:r>
          </a:p>
          <a:p>
            <a:pPr marL="109728" indent="0" algn="ctr">
              <a:buNone/>
            </a:pPr>
            <a:r>
              <a:rPr lang="en-US" sz="2800" dirty="0"/>
              <a:t>The Parenting of Adolescents (POA) program helps parents and adolescents build healthy relationships, and strengthens families and build their communication skills to reduce child abuse and the likelihood of an adolescent’s involvement in the juvenile court system.</a:t>
            </a:r>
          </a:p>
        </p:txBody>
      </p:sp>
      <p:sp>
        <p:nvSpPr>
          <p:cNvPr id="2" name="Title 1"/>
          <p:cNvSpPr>
            <a:spLocks noGrp="1"/>
          </p:cNvSpPr>
          <p:nvPr>
            <p:ph type="title"/>
          </p:nvPr>
        </p:nvSpPr>
        <p:spPr/>
        <p:txBody>
          <a:bodyPr/>
          <a:lstStyle/>
          <a:p>
            <a:pPr algn="ctr"/>
            <a:r>
              <a:rPr lang="en-US" dirty="0" smtClean="0"/>
              <a:t>Parenting of Adolescents (POA)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5029201"/>
            <a:ext cx="2543175" cy="18002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768845">
            <a:off x="8486882" y="4804856"/>
            <a:ext cx="1644935" cy="1478359"/>
          </a:xfrm>
          <a:prstGeom prst="rect">
            <a:avLst/>
          </a:prstGeom>
        </p:spPr>
      </p:pic>
    </p:spTree>
    <p:extLst>
      <p:ext uri="{BB962C8B-B14F-4D97-AF65-F5344CB8AC3E}">
        <p14:creationId xmlns:p14="http://schemas.microsoft.com/office/powerpoint/2010/main" val="2402875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lgn="ctr">
              <a:buNone/>
            </a:pPr>
            <a:r>
              <a:rPr lang="en-US" sz="3600" i="1" dirty="0"/>
              <a:t>Two Services</a:t>
            </a:r>
          </a:p>
          <a:p>
            <a:pPr marL="457200" indent="-457200">
              <a:buFont typeface="Arial" panose="020B0604020202020204" pitchFamily="34" charset="0"/>
              <a:buChar char="•"/>
            </a:pPr>
            <a:endParaRPr lang="en-US" sz="3200" dirty="0"/>
          </a:p>
          <a:p>
            <a:pPr marL="457200" indent="-457200">
              <a:buFont typeface="Wingdings" panose="05000000000000000000" pitchFamily="2" charset="2"/>
              <a:buChar char="v"/>
            </a:pPr>
            <a:r>
              <a:rPr lang="en-US" sz="3200" dirty="0"/>
              <a:t>Strengthening Families </a:t>
            </a:r>
          </a:p>
          <a:p>
            <a:pPr marL="457200" indent="-457200">
              <a:buFont typeface="Wingdings" panose="05000000000000000000" pitchFamily="2" charset="2"/>
              <a:buChar char="v"/>
            </a:pPr>
            <a:endParaRPr lang="en-US" sz="3200" dirty="0"/>
          </a:p>
          <a:p>
            <a:pPr marL="457200" indent="-457200">
              <a:buFont typeface="Wingdings" panose="05000000000000000000" pitchFamily="2" charset="2"/>
              <a:buChar char="v"/>
            </a:pPr>
            <a:r>
              <a:rPr lang="en-US" sz="3200" dirty="0"/>
              <a:t>Multidimensional Family Therapy</a:t>
            </a:r>
          </a:p>
        </p:txBody>
      </p:sp>
      <p:sp>
        <p:nvSpPr>
          <p:cNvPr id="2" name="Title 1"/>
          <p:cNvSpPr>
            <a:spLocks noGrp="1"/>
          </p:cNvSpPr>
          <p:nvPr>
            <p:ph type="title"/>
          </p:nvPr>
        </p:nvSpPr>
        <p:spPr/>
        <p:txBody>
          <a:bodyPr/>
          <a:lstStyle/>
          <a:p>
            <a:pPr algn="ctr"/>
            <a:r>
              <a:rPr lang="en-US" dirty="0" smtClean="0"/>
              <a:t>Parenting of Adolescents (POA)</a:t>
            </a:r>
            <a:endParaRPr lang="en-US" dirty="0"/>
          </a:p>
        </p:txBody>
      </p:sp>
    </p:spTree>
    <p:extLst>
      <p:ext uri="{BB962C8B-B14F-4D97-AF65-F5344CB8AC3E}">
        <p14:creationId xmlns:p14="http://schemas.microsoft.com/office/powerpoint/2010/main" val="1039537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100628"/>
            <a:ext cx="7520940" cy="4004772"/>
          </a:xfrm>
        </p:spPr>
        <p:txBody>
          <a:bodyPr>
            <a:normAutofit lnSpcReduction="10000"/>
          </a:bodyPr>
          <a:lstStyle/>
          <a:p>
            <a:pPr marL="109728" indent="0" algn="ctr">
              <a:buNone/>
            </a:pPr>
            <a:r>
              <a:rPr lang="en-US" sz="3200" i="1" dirty="0"/>
              <a:t>Strengthening Families Program (SFP)</a:t>
            </a:r>
          </a:p>
          <a:p>
            <a:pPr marL="457200" indent="-457200">
              <a:buFont typeface="Wingdings" panose="05000000000000000000" pitchFamily="2" charset="2"/>
              <a:buChar char="v"/>
            </a:pPr>
            <a:r>
              <a:rPr lang="en-US" sz="3200" dirty="0"/>
              <a:t>Evidence-based</a:t>
            </a:r>
          </a:p>
          <a:p>
            <a:pPr marL="457200" indent="-457200">
              <a:buFont typeface="Wingdings" panose="05000000000000000000" pitchFamily="2" charset="2"/>
              <a:buChar char="v"/>
            </a:pPr>
            <a:r>
              <a:rPr lang="en-US" sz="3200" dirty="0"/>
              <a:t>For Parents and Children</a:t>
            </a:r>
          </a:p>
          <a:p>
            <a:pPr marL="457200" indent="-457200">
              <a:buFont typeface="Wingdings" panose="05000000000000000000" pitchFamily="2" charset="2"/>
              <a:buChar char="v"/>
            </a:pPr>
            <a:r>
              <a:rPr lang="en-US" sz="3200" dirty="0"/>
              <a:t>For High-Risk Families</a:t>
            </a:r>
          </a:p>
          <a:p>
            <a:pPr marL="457200" indent="-457200">
              <a:buFont typeface="Wingdings" panose="05000000000000000000" pitchFamily="2" charset="2"/>
              <a:buChar char="v"/>
            </a:pPr>
            <a:r>
              <a:rPr lang="en-US" sz="3200" dirty="0"/>
              <a:t>10-14 years old</a:t>
            </a:r>
          </a:p>
          <a:p>
            <a:pPr marL="457200" indent="-457200">
              <a:buFont typeface="Wingdings" panose="05000000000000000000" pitchFamily="2" charset="2"/>
              <a:buChar char="v"/>
            </a:pPr>
            <a:r>
              <a:rPr lang="en-US" sz="3200" dirty="0"/>
              <a:t>7-weeks of group sessions</a:t>
            </a:r>
          </a:p>
          <a:p>
            <a:pPr marL="457200" indent="-457200">
              <a:buFont typeface="Wingdings" panose="05000000000000000000" pitchFamily="2" charset="2"/>
              <a:buChar char="v"/>
            </a:pPr>
            <a:r>
              <a:rPr lang="en-US" sz="3200" dirty="0"/>
              <a:t>4 Booster sessions</a:t>
            </a:r>
          </a:p>
        </p:txBody>
      </p:sp>
      <p:sp>
        <p:nvSpPr>
          <p:cNvPr id="2" name="Title 1"/>
          <p:cNvSpPr>
            <a:spLocks noGrp="1"/>
          </p:cNvSpPr>
          <p:nvPr>
            <p:ph type="title"/>
          </p:nvPr>
        </p:nvSpPr>
        <p:spPr/>
        <p:txBody>
          <a:bodyPr/>
          <a:lstStyle/>
          <a:p>
            <a:pPr algn="ctr"/>
            <a:r>
              <a:rPr lang="en-US" dirty="0" smtClean="0"/>
              <a:t>Parenting of adolescents (</a:t>
            </a:r>
            <a:r>
              <a:rPr lang="en-US" dirty="0" err="1" smtClean="0"/>
              <a:t>poa</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681728"/>
            <a:ext cx="3886200" cy="2176272"/>
          </a:xfrm>
          <a:prstGeom prst="rect">
            <a:avLst/>
          </a:prstGeom>
        </p:spPr>
      </p:pic>
    </p:spTree>
    <p:extLst>
      <p:ext uri="{BB962C8B-B14F-4D97-AF65-F5344CB8AC3E}">
        <p14:creationId xmlns:p14="http://schemas.microsoft.com/office/powerpoint/2010/main" val="3514507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100628"/>
            <a:ext cx="7520940" cy="3928572"/>
          </a:xfrm>
        </p:spPr>
        <p:txBody>
          <a:bodyPr>
            <a:normAutofit fontScale="92500" lnSpcReduction="20000"/>
          </a:bodyPr>
          <a:lstStyle/>
          <a:p>
            <a:pPr marL="109728" indent="0">
              <a:buNone/>
            </a:pPr>
            <a:r>
              <a:rPr lang="en-US" sz="3200" i="1" dirty="0"/>
              <a:t>Strengthening Families Program</a:t>
            </a:r>
          </a:p>
          <a:p>
            <a:pPr marL="457200" indent="-457200">
              <a:buFont typeface="Wingdings" panose="05000000000000000000" pitchFamily="2" charset="2"/>
              <a:buChar char="v"/>
            </a:pPr>
            <a:r>
              <a:rPr lang="en-US" sz="2800" dirty="0"/>
              <a:t>Parenting Skills</a:t>
            </a:r>
          </a:p>
          <a:p>
            <a:pPr marL="457200" indent="-457200">
              <a:buFont typeface="Wingdings" panose="05000000000000000000" pitchFamily="2" charset="2"/>
              <a:buChar char="v"/>
            </a:pPr>
            <a:r>
              <a:rPr lang="en-US" sz="2800" dirty="0"/>
              <a:t>Children’s Life Skills</a:t>
            </a:r>
          </a:p>
          <a:p>
            <a:pPr marL="457200" indent="-457200">
              <a:buFont typeface="Wingdings" panose="05000000000000000000" pitchFamily="2" charset="2"/>
              <a:buChar char="v"/>
            </a:pPr>
            <a:r>
              <a:rPr lang="en-US" sz="2800" dirty="0"/>
              <a:t>Family Life Skills</a:t>
            </a:r>
          </a:p>
          <a:p>
            <a:pPr marL="457200" indent="-457200">
              <a:buFont typeface="Wingdings" panose="05000000000000000000" pitchFamily="2" charset="2"/>
              <a:buChar char="v"/>
            </a:pPr>
            <a:r>
              <a:rPr lang="en-US" sz="2800" dirty="0"/>
              <a:t>Preceded by Meal – informal family practice time</a:t>
            </a:r>
          </a:p>
          <a:p>
            <a:pPr marL="457200" indent="-457200">
              <a:buFont typeface="Wingdings" panose="05000000000000000000" pitchFamily="2" charset="2"/>
              <a:buChar char="v"/>
            </a:pPr>
            <a:r>
              <a:rPr lang="en-US" sz="2800" dirty="0"/>
              <a:t>Participate separately AND together </a:t>
            </a:r>
          </a:p>
          <a:p>
            <a:pPr marL="457200" indent="-457200">
              <a:buFont typeface="Wingdings" panose="05000000000000000000" pitchFamily="2" charset="2"/>
              <a:buChar char="v"/>
            </a:pPr>
            <a:r>
              <a:rPr lang="en-US" sz="2800" dirty="0"/>
              <a:t>2-Hour Group Sessions</a:t>
            </a:r>
          </a:p>
          <a:p>
            <a:pPr marL="457200" indent="-457200">
              <a:buFont typeface="Wingdings" panose="05000000000000000000" pitchFamily="2" charset="2"/>
              <a:buChar char="v"/>
            </a:pPr>
            <a:r>
              <a:rPr lang="en-US" sz="2800" dirty="0"/>
              <a:t>Structured – Handbooks/Videos/Handouts/Exercises</a:t>
            </a:r>
          </a:p>
        </p:txBody>
      </p:sp>
      <p:sp>
        <p:nvSpPr>
          <p:cNvPr id="2" name="Title 1"/>
          <p:cNvSpPr>
            <a:spLocks noGrp="1"/>
          </p:cNvSpPr>
          <p:nvPr>
            <p:ph type="title"/>
          </p:nvPr>
        </p:nvSpPr>
        <p:spPr/>
        <p:txBody>
          <a:bodyPr/>
          <a:lstStyle/>
          <a:p>
            <a:pPr algn="ctr"/>
            <a:r>
              <a:rPr lang="en-US" dirty="0" smtClean="0"/>
              <a:t>Parenting of Adolescents (POA)</a:t>
            </a:r>
            <a:endParaRPr lang="en-US" dirty="0"/>
          </a:p>
        </p:txBody>
      </p:sp>
      <p:sp>
        <p:nvSpPr>
          <p:cNvPr id="4" name="Rectangle 3"/>
          <p:cNvSpPr/>
          <p:nvPr/>
        </p:nvSpPr>
        <p:spPr>
          <a:xfrm>
            <a:off x="1676400" y="5181600"/>
            <a:ext cx="3810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Source: </a:t>
            </a:r>
            <a:r>
              <a:rPr lang="en-US" dirty="0" err="1">
                <a:solidFill>
                  <a:prstClr val="white"/>
                </a:solidFill>
              </a:rPr>
              <a:t>Molgaard</a:t>
            </a:r>
            <a:r>
              <a:rPr lang="en-US" dirty="0">
                <a:solidFill>
                  <a:prstClr val="white"/>
                </a:solidFill>
              </a:rPr>
              <a:t> &amp; </a:t>
            </a:r>
            <a:r>
              <a:rPr lang="en-US" dirty="0" err="1">
                <a:solidFill>
                  <a:prstClr val="white"/>
                </a:solidFill>
              </a:rPr>
              <a:t>Kumpfer</a:t>
            </a:r>
            <a:r>
              <a:rPr lang="en-US" dirty="0">
                <a:solidFill>
                  <a:prstClr val="white"/>
                </a:solidFill>
              </a:rPr>
              <a:t>, 1994</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1" y="5364893"/>
            <a:ext cx="3609975" cy="1266825"/>
          </a:xfrm>
          <a:prstGeom prst="rect">
            <a:avLst/>
          </a:prstGeom>
        </p:spPr>
      </p:pic>
    </p:spTree>
    <p:extLst>
      <p:ext uri="{BB962C8B-B14F-4D97-AF65-F5344CB8AC3E}">
        <p14:creationId xmlns:p14="http://schemas.microsoft.com/office/powerpoint/2010/main" val="19501144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en-US" sz="3200" i="1" dirty="0"/>
              <a:t>Strengthening Families Program</a:t>
            </a:r>
          </a:p>
          <a:p>
            <a:pPr marL="109728" indent="0">
              <a:buNone/>
            </a:pPr>
            <a:r>
              <a:rPr lang="en-US" sz="2800" dirty="0"/>
              <a:t>Parents meet as a group while youth meet as a group.  After they learn and practice new skills with their peers, they come together to practice as a family</a:t>
            </a:r>
          </a:p>
        </p:txBody>
      </p:sp>
      <p:sp>
        <p:nvSpPr>
          <p:cNvPr id="2" name="Title 1"/>
          <p:cNvSpPr>
            <a:spLocks noGrp="1"/>
          </p:cNvSpPr>
          <p:nvPr>
            <p:ph type="title"/>
          </p:nvPr>
        </p:nvSpPr>
        <p:spPr/>
        <p:txBody>
          <a:bodyPr/>
          <a:lstStyle/>
          <a:p>
            <a:pPr algn="ctr"/>
            <a:r>
              <a:rPr lang="en-US" dirty="0" smtClean="0"/>
              <a:t>Parenting of adolescents (</a:t>
            </a:r>
            <a:r>
              <a:rPr lang="en-US" dirty="0" err="1" smtClean="0"/>
              <a:t>poa</a:t>
            </a:r>
            <a:r>
              <a:rPr lang="en-US" dirty="0" smtClean="0"/>
              <a: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3429000"/>
            <a:ext cx="4572000" cy="2571750"/>
          </a:xfrm>
          <a:prstGeom prst="rect">
            <a:avLst/>
          </a:prstGeom>
        </p:spPr>
      </p:pic>
    </p:spTree>
    <p:extLst>
      <p:ext uri="{BB962C8B-B14F-4D97-AF65-F5344CB8AC3E}">
        <p14:creationId xmlns:p14="http://schemas.microsoft.com/office/powerpoint/2010/main" val="3234317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9201"/>
            <a:ext cx="8229600" cy="4788091"/>
          </a:xfrm>
        </p:spPr>
        <p:txBody>
          <a:bodyPr>
            <a:normAutofit/>
          </a:bodyPr>
          <a:lstStyle/>
          <a:p>
            <a:pPr marL="109728" indent="0" algn="ctr">
              <a:buNone/>
            </a:pPr>
            <a:r>
              <a:rPr lang="en-US" sz="3200" i="1" dirty="0"/>
              <a:t>Services</a:t>
            </a:r>
          </a:p>
          <a:p>
            <a:pPr marL="457200" indent="-457200">
              <a:buFont typeface="Wingdings" panose="05000000000000000000" pitchFamily="2" charset="2"/>
              <a:buChar char="v"/>
            </a:pPr>
            <a:r>
              <a:rPr lang="en-US" sz="2800" dirty="0"/>
              <a:t>Multidimensional Family Therapy (MDFT) is an evidence-based model  of intensive family counseling for 16-24 weeks</a:t>
            </a:r>
          </a:p>
          <a:p>
            <a:pPr marL="457200" indent="-457200">
              <a:buFont typeface="Wingdings" panose="05000000000000000000" pitchFamily="2" charset="2"/>
              <a:buChar char="v"/>
            </a:pPr>
            <a:r>
              <a:rPr lang="en-US" sz="2800" dirty="0"/>
              <a:t>In-home services to youth (ages 10-17 years) at-risk or already involved in the juvenile court system or Department of Social Services</a:t>
            </a:r>
          </a:p>
          <a:p>
            <a:pPr marL="457200" indent="-457200">
              <a:buFont typeface="Wingdings" panose="05000000000000000000" pitchFamily="2" charset="2"/>
              <a:buChar char="v"/>
            </a:pPr>
            <a:endParaRPr lang="en-US" sz="2800" dirty="0"/>
          </a:p>
        </p:txBody>
      </p:sp>
      <p:sp>
        <p:nvSpPr>
          <p:cNvPr id="2" name="Title 1"/>
          <p:cNvSpPr>
            <a:spLocks noGrp="1"/>
          </p:cNvSpPr>
          <p:nvPr>
            <p:ph type="title"/>
          </p:nvPr>
        </p:nvSpPr>
        <p:spPr/>
        <p:txBody>
          <a:bodyPr/>
          <a:lstStyle/>
          <a:p>
            <a:pPr algn="ctr"/>
            <a:r>
              <a:rPr lang="en-US" dirty="0" smtClean="0"/>
              <a:t>Parenting of Adolescents (POA)</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8336" y="5335538"/>
            <a:ext cx="4139565" cy="863227"/>
          </a:xfrm>
          <a:prstGeom prst="rect">
            <a:avLst/>
          </a:prstGeom>
        </p:spPr>
      </p:pic>
    </p:spTree>
    <p:extLst>
      <p:ext uri="{BB962C8B-B14F-4D97-AF65-F5344CB8AC3E}">
        <p14:creationId xmlns:p14="http://schemas.microsoft.com/office/powerpoint/2010/main" val="32970084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219200"/>
            <a:ext cx="8534400" cy="3886200"/>
          </a:xfrm>
        </p:spPr>
        <p:txBody>
          <a:bodyPr>
            <a:normAutofit fontScale="92500" lnSpcReduction="10000"/>
          </a:bodyPr>
          <a:lstStyle/>
          <a:p>
            <a:pPr marL="109728" indent="0" algn="ctr">
              <a:buNone/>
            </a:pPr>
            <a:r>
              <a:rPr lang="en-US" sz="2800" dirty="0"/>
              <a:t>Multidimensional Family Therapy Model (MDFT) </a:t>
            </a:r>
          </a:p>
          <a:p>
            <a:pPr marL="0" indent="0">
              <a:buNone/>
            </a:pPr>
            <a:r>
              <a:rPr lang="en-US" sz="2600" dirty="0"/>
              <a:t>A comprehensive, family-centered treatment program which:</a:t>
            </a:r>
          </a:p>
          <a:p>
            <a:pPr lvl="2">
              <a:buClr>
                <a:schemeClr val="accent1"/>
              </a:buClr>
              <a:buFont typeface="Wingdings" panose="05000000000000000000" pitchFamily="2" charset="2"/>
              <a:buChar char="v"/>
            </a:pPr>
            <a:r>
              <a:rPr lang="en-US" sz="2000" dirty="0"/>
              <a:t>Provides family-centered treatment</a:t>
            </a:r>
          </a:p>
          <a:p>
            <a:pPr lvl="2">
              <a:buClr>
                <a:schemeClr val="accent1"/>
              </a:buClr>
              <a:buFont typeface="Wingdings" panose="05000000000000000000" pitchFamily="2" charset="2"/>
              <a:buChar char="v"/>
            </a:pPr>
            <a:r>
              <a:rPr lang="en-US" sz="2000" dirty="0"/>
              <a:t>Addresses drug abuse and emotional problems related to drug use</a:t>
            </a:r>
          </a:p>
          <a:p>
            <a:pPr lvl="2">
              <a:buClr>
                <a:schemeClr val="accent1"/>
              </a:buClr>
              <a:buFont typeface="Wingdings" panose="05000000000000000000" pitchFamily="2" charset="2"/>
              <a:buChar char="v"/>
            </a:pPr>
            <a:r>
              <a:rPr lang="en-US" sz="2000" dirty="0"/>
              <a:t>Addresses areas of adolescent and parent functioning</a:t>
            </a:r>
          </a:p>
          <a:p>
            <a:pPr lvl="2">
              <a:buClr>
                <a:schemeClr val="accent1"/>
              </a:buClr>
              <a:buFont typeface="Wingdings" panose="05000000000000000000" pitchFamily="2" charset="2"/>
              <a:buChar char="v"/>
            </a:pPr>
            <a:r>
              <a:rPr lang="en-US" sz="2000" dirty="0"/>
              <a:t>Enhances problem solving, improves relationships, and restores positive development</a:t>
            </a:r>
          </a:p>
          <a:p>
            <a:pPr lvl="2">
              <a:buClr>
                <a:schemeClr val="accent1"/>
              </a:buClr>
              <a:buFont typeface="Wingdings" panose="05000000000000000000" pitchFamily="2" charset="2"/>
              <a:buChar char="v"/>
            </a:pPr>
            <a:r>
              <a:rPr lang="en-US" sz="2000" dirty="0"/>
              <a:t>Prevents of out-of-home placements</a:t>
            </a:r>
          </a:p>
          <a:p>
            <a:pPr lvl="2">
              <a:buClr>
                <a:schemeClr val="accent1"/>
              </a:buClr>
              <a:buFont typeface="Wingdings" panose="05000000000000000000" pitchFamily="2" charset="2"/>
              <a:buChar char="v"/>
            </a:pPr>
            <a:r>
              <a:rPr lang="en-US" sz="2000" dirty="0"/>
              <a:t>Focuses on key domains (individual, parent, family, extra-familial)</a:t>
            </a:r>
          </a:p>
        </p:txBody>
      </p:sp>
      <p:sp>
        <p:nvSpPr>
          <p:cNvPr id="2" name="Title 1"/>
          <p:cNvSpPr>
            <a:spLocks noGrp="1"/>
          </p:cNvSpPr>
          <p:nvPr>
            <p:ph type="title"/>
          </p:nvPr>
        </p:nvSpPr>
        <p:spPr/>
        <p:txBody>
          <a:bodyPr>
            <a:normAutofit/>
          </a:bodyPr>
          <a:lstStyle/>
          <a:p>
            <a:pPr algn="ctr"/>
            <a:r>
              <a:rPr lang="en-US" dirty="0" smtClean="0"/>
              <a:t>Parenting of Adolescents (POA)</a:t>
            </a:r>
            <a:endParaRPr lang="en-US" dirty="0"/>
          </a:p>
        </p:txBody>
      </p:sp>
      <p:sp>
        <p:nvSpPr>
          <p:cNvPr id="4" name="Rectangle 3"/>
          <p:cNvSpPr/>
          <p:nvPr/>
        </p:nvSpPr>
        <p:spPr>
          <a:xfrm>
            <a:off x="1524000" y="6248400"/>
            <a:ext cx="586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white"/>
                </a:solidFill>
              </a:rPr>
              <a:t>Source: Center for Treatment Research on Adolescent Drug Abuse Miller School of Medicine University of Miami</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1244" y="4724401"/>
            <a:ext cx="3266756" cy="2133600"/>
          </a:xfrm>
          <a:prstGeom prst="rect">
            <a:avLst/>
          </a:prstGeom>
        </p:spPr>
      </p:pic>
    </p:spTree>
    <p:extLst>
      <p:ext uri="{BB962C8B-B14F-4D97-AF65-F5344CB8AC3E}">
        <p14:creationId xmlns:p14="http://schemas.microsoft.com/office/powerpoint/2010/main" val="24335218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2057401"/>
            <a:ext cx="8229600" cy="3949891"/>
          </a:xfrm>
        </p:spPr>
        <p:txBody>
          <a:bodyPr/>
          <a:lstStyle/>
          <a:p>
            <a:r>
              <a:rPr lang="en-US" b="1" dirty="0" smtClean="0"/>
              <a:t>Learn more</a:t>
            </a:r>
            <a:r>
              <a:rPr lang="en-US" dirty="0" smtClean="0"/>
              <a:t> about toxic stress and protective factors that help families</a:t>
            </a:r>
          </a:p>
          <a:p>
            <a:r>
              <a:rPr lang="en-US" b="1" dirty="0" smtClean="0"/>
              <a:t>Promote</a:t>
            </a:r>
            <a:r>
              <a:rPr lang="en-US" dirty="0" smtClean="0"/>
              <a:t> our events and the importance of supporting families </a:t>
            </a:r>
            <a:r>
              <a:rPr lang="en-US" b="1" dirty="0" smtClean="0"/>
              <a:t>on social media</a:t>
            </a:r>
          </a:p>
          <a:p>
            <a:r>
              <a:rPr lang="en-US" dirty="0" smtClean="0"/>
              <a:t>Participate in our</a:t>
            </a:r>
            <a:r>
              <a:rPr lang="en-US" b="1" dirty="0" smtClean="0"/>
              <a:t> fundraisers/community awareness events—Pinwheels for Prevention in April and EFC’s Golf Tournament in September</a:t>
            </a:r>
          </a:p>
          <a:p>
            <a:r>
              <a:rPr lang="en-US" dirty="0" smtClean="0"/>
              <a:t>Support</a:t>
            </a:r>
            <a:r>
              <a:rPr lang="en-US" b="1" dirty="0" smtClean="0"/>
              <a:t> </a:t>
            </a:r>
            <a:r>
              <a:rPr lang="en-US" dirty="0" smtClean="0"/>
              <a:t>us with </a:t>
            </a:r>
            <a:r>
              <a:rPr lang="en-US" b="1" dirty="0" smtClean="0"/>
              <a:t>donations </a:t>
            </a:r>
            <a:r>
              <a:rPr lang="en-US" dirty="0" smtClean="0"/>
              <a:t>or by </a:t>
            </a:r>
            <a:r>
              <a:rPr lang="en-US" b="1" dirty="0" smtClean="0"/>
              <a:t>volunteering</a:t>
            </a:r>
            <a:r>
              <a:rPr lang="en-US" dirty="0" smtClean="0"/>
              <a:t> </a:t>
            </a:r>
            <a:endParaRPr lang="en-US" dirty="0"/>
          </a:p>
        </p:txBody>
      </p:sp>
      <p:sp>
        <p:nvSpPr>
          <p:cNvPr id="3" name="Title 2"/>
          <p:cNvSpPr>
            <a:spLocks noGrp="1"/>
          </p:cNvSpPr>
          <p:nvPr>
            <p:ph type="title"/>
          </p:nvPr>
        </p:nvSpPr>
        <p:spPr>
          <a:xfrm>
            <a:off x="1981200" y="274638"/>
            <a:ext cx="8229600" cy="1858962"/>
          </a:xfrm>
        </p:spPr>
        <p:txBody>
          <a:bodyPr>
            <a:normAutofit fontScale="90000"/>
          </a:bodyPr>
          <a:lstStyle/>
          <a:p>
            <a:r>
              <a:rPr lang="en-US" dirty="0" smtClean="0"/>
              <a:t>How can you partner with us to strengthen families and prevent child abuse and neglect?</a:t>
            </a:r>
            <a:br>
              <a:rPr lang="en-US" dirty="0" smtClean="0"/>
            </a:br>
            <a:endParaRPr lang="en-US" dirty="0"/>
          </a:p>
        </p:txBody>
      </p:sp>
    </p:spTree>
    <p:extLst>
      <p:ext uri="{BB962C8B-B14F-4D97-AF65-F5344CB8AC3E}">
        <p14:creationId xmlns:p14="http://schemas.microsoft.com/office/powerpoint/2010/main" val="41318760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We are committed to making a difference throughout </a:t>
            </a:r>
            <a:r>
              <a:rPr lang="en-US" dirty="0"/>
              <a:t>Durham </a:t>
            </a:r>
            <a:r>
              <a:rPr lang="en-US" dirty="0" smtClean="0"/>
              <a:t>County,  helping children and families in need</a:t>
            </a:r>
          </a:p>
          <a:p>
            <a:pPr marL="109728" indent="0">
              <a:buNone/>
            </a:pPr>
            <a:endParaRPr lang="en-US" dirty="0"/>
          </a:p>
          <a:p>
            <a:pPr marL="109728" indent="0">
              <a:buNone/>
            </a:pPr>
            <a:r>
              <a:rPr lang="en-US" dirty="0" smtClean="0"/>
              <a:t>Our services are in constant demand with a </a:t>
            </a:r>
            <a:r>
              <a:rPr lang="en-US" b="1" dirty="0" smtClean="0"/>
              <a:t>two month waiting list</a:t>
            </a:r>
            <a:endParaRPr lang="en-US" dirty="0" smtClean="0"/>
          </a:p>
          <a:p>
            <a:pPr marL="109728" indent="0">
              <a:buNone/>
            </a:pPr>
            <a:endParaRPr lang="en-US" dirty="0"/>
          </a:p>
          <a:p>
            <a:pPr marL="109728" indent="0">
              <a:buNone/>
            </a:pPr>
            <a:r>
              <a:rPr lang="en-US" dirty="0" smtClean="0"/>
              <a:t>Won’t you join us in making our services </a:t>
            </a:r>
            <a:r>
              <a:rPr lang="en-US" smtClean="0"/>
              <a:t>more accessible, </a:t>
            </a:r>
            <a:r>
              <a:rPr lang="en-US" dirty="0" smtClean="0"/>
              <a:t>building a stronger Durham where your family, your co-workers, and your neighbors have the support they need?</a:t>
            </a:r>
            <a:endParaRPr lang="en-US" dirty="0"/>
          </a:p>
        </p:txBody>
      </p:sp>
      <p:sp>
        <p:nvSpPr>
          <p:cNvPr id="3" name="Title 2"/>
          <p:cNvSpPr>
            <a:spLocks noGrp="1"/>
          </p:cNvSpPr>
          <p:nvPr>
            <p:ph type="title"/>
          </p:nvPr>
        </p:nvSpPr>
        <p:spPr/>
        <p:txBody>
          <a:bodyPr/>
          <a:lstStyle/>
          <a:p>
            <a:r>
              <a:rPr lang="en-US" dirty="0" smtClean="0"/>
              <a:t>Why partner with EFC?</a:t>
            </a:r>
            <a:endParaRPr lang="en-US" dirty="0"/>
          </a:p>
        </p:txBody>
      </p:sp>
    </p:spTree>
    <p:extLst>
      <p:ext uri="{BB962C8B-B14F-4D97-AF65-F5344CB8AC3E}">
        <p14:creationId xmlns:p14="http://schemas.microsoft.com/office/powerpoint/2010/main" val="4410382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5976" y="85966"/>
            <a:ext cx="4565904" cy="4037220"/>
          </a:xfrm>
        </p:spPr>
      </p:pic>
      <p:sp>
        <p:nvSpPr>
          <p:cNvPr id="5" name="Title 1"/>
          <p:cNvSpPr txBox="1">
            <a:spLocks/>
          </p:cNvSpPr>
          <p:nvPr/>
        </p:nvSpPr>
        <p:spPr>
          <a:xfrm>
            <a:off x="552335" y="4123186"/>
            <a:ext cx="10737980" cy="26630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90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hlinkClick r:id="rId4"/>
              </a:rPr>
              <a:t>CLICK HERE</a:t>
            </a:r>
            <a:endParaRPr lang="en-US" sz="90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algn="ctr"/>
            <a:r>
              <a:rPr lang="en-US" sz="90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TO DONATE </a:t>
            </a:r>
            <a:r>
              <a:rPr lang="en-US" sz="9000" b="1"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NOW</a:t>
            </a:r>
          </a:p>
        </p:txBody>
      </p:sp>
    </p:spTree>
    <p:extLst>
      <p:ext uri="{BB962C8B-B14F-4D97-AF65-F5344CB8AC3E}">
        <p14:creationId xmlns:p14="http://schemas.microsoft.com/office/powerpoint/2010/main" val="336312136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par>
                                <p:cTn id="8" presetID="1"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en-US" sz="3600" dirty="0"/>
              <a:t>Our vision is a world where </a:t>
            </a:r>
            <a:r>
              <a:rPr lang="en-US" sz="3600" i="1" dirty="0"/>
              <a:t>ALL</a:t>
            </a:r>
            <a:r>
              <a:rPr lang="en-US" sz="3600" dirty="0"/>
              <a:t> children are safe – physically and emotionally – and have the resources and support to guide them, and their caregivers, through life’s difficult moments.</a:t>
            </a:r>
          </a:p>
        </p:txBody>
      </p:sp>
      <p:sp>
        <p:nvSpPr>
          <p:cNvPr id="2" name="Title 1"/>
          <p:cNvSpPr>
            <a:spLocks noGrp="1"/>
          </p:cNvSpPr>
          <p:nvPr>
            <p:ph type="title"/>
          </p:nvPr>
        </p:nvSpPr>
        <p:spPr/>
        <p:txBody>
          <a:bodyPr/>
          <a:lstStyle/>
          <a:p>
            <a:pPr algn="ctr"/>
            <a:r>
              <a:rPr lang="en-US" sz="4000" dirty="0"/>
              <a:t>VISION STATEMENT</a:t>
            </a:r>
          </a:p>
        </p:txBody>
      </p:sp>
    </p:spTree>
    <p:extLst>
      <p:ext uri="{BB962C8B-B14F-4D97-AF65-F5344CB8AC3E}">
        <p14:creationId xmlns:p14="http://schemas.microsoft.com/office/powerpoint/2010/main" val="200162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endParaRPr lang="en-US" sz="1200" dirty="0"/>
          </a:p>
          <a:p>
            <a:pPr marL="0" indent="0" algn="ctr">
              <a:buNone/>
            </a:pPr>
            <a:r>
              <a:rPr lang="en-US" sz="5400" dirty="0"/>
              <a:t>Exchange Family Center strengthens area families and prevents child abuse and neglect through family support, counseling and education.</a:t>
            </a:r>
          </a:p>
        </p:txBody>
      </p:sp>
      <p:sp>
        <p:nvSpPr>
          <p:cNvPr id="2" name="Title 1"/>
          <p:cNvSpPr>
            <a:spLocks noGrp="1"/>
          </p:cNvSpPr>
          <p:nvPr>
            <p:ph type="title"/>
          </p:nvPr>
        </p:nvSpPr>
        <p:spPr/>
        <p:txBody>
          <a:bodyPr/>
          <a:lstStyle/>
          <a:p>
            <a:pPr algn="ctr"/>
            <a:r>
              <a:rPr lang="en-US" sz="4000" dirty="0"/>
              <a:t>Mission Statement</a:t>
            </a:r>
          </a:p>
        </p:txBody>
      </p:sp>
    </p:spTree>
    <p:extLst>
      <p:ext uri="{BB962C8B-B14F-4D97-AF65-F5344CB8AC3E}">
        <p14:creationId xmlns:p14="http://schemas.microsoft.com/office/powerpoint/2010/main" val="1055591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00400" y="95016"/>
            <a:ext cx="6019800" cy="4979090"/>
          </a:xfrm>
        </p:spPr>
      </p:pic>
      <p:sp>
        <p:nvSpPr>
          <p:cNvPr id="2" name="Rectangle 1"/>
          <p:cNvSpPr/>
          <p:nvPr/>
        </p:nvSpPr>
        <p:spPr>
          <a:xfrm>
            <a:off x="4114800" y="5562600"/>
            <a:ext cx="4343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VALUES</a:t>
            </a:r>
          </a:p>
        </p:txBody>
      </p:sp>
    </p:spTree>
    <p:extLst>
      <p:ext uri="{BB962C8B-B14F-4D97-AF65-F5344CB8AC3E}">
        <p14:creationId xmlns:p14="http://schemas.microsoft.com/office/powerpoint/2010/main" val="3056343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447800"/>
            <a:ext cx="7520940" cy="3581400"/>
          </a:xfrm>
        </p:spPr>
        <p:txBody>
          <a:bodyPr>
            <a:noAutofit/>
          </a:bodyPr>
          <a:lstStyle/>
          <a:p>
            <a:pPr>
              <a:buFont typeface="Wingdings" pitchFamily="2" charset="2"/>
              <a:buChar char="v"/>
            </a:pPr>
            <a:r>
              <a:rPr lang="en-US" sz="2400" dirty="0"/>
              <a:t>Helping children and youth in need</a:t>
            </a:r>
          </a:p>
          <a:p>
            <a:pPr>
              <a:buFont typeface="Wingdings" pitchFamily="2" charset="2"/>
              <a:buChar char="v"/>
            </a:pPr>
            <a:r>
              <a:rPr lang="en-US" sz="2400" dirty="0"/>
              <a:t>Finding solutions to community problems</a:t>
            </a:r>
          </a:p>
          <a:p>
            <a:pPr>
              <a:buFont typeface="Wingdings" pitchFamily="2" charset="2"/>
              <a:buChar char="v"/>
            </a:pPr>
            <a:r>
              <a:rPr lang="en-US" sz="2400" dirty="0"/>
              <a:t>Finding innovative and collaborative means to strengthen caregiver-child relationships and prevent child abuse and neglect and problems related to child trauma</a:t>
            </a:r>
          </a:p>
          <a:p>
            <a:pPr>
              <a:buFont typeface="Wingdings" pitchFamily="2" charset="2"/>
              <a:buChar char="v"/>
            </a:pPr>
            <a:r>
              <a:rPr lang="en-US" sz="2400" dirty="0"/>
              <a:t>Creating and implementing effective programs that assist youth and families in need</a:t>
            </a:r>
          </a:p>
        </p:txBody>
      </p:sp>
      <p:sp>
        <p:nvSpPr>
          <p:cNvPr id="2" name="Title 1"/>
          <p:cNvSpPr>
            <a:spLocks noGrp="1"/>
          </p:cNvSpPr>
          <p:nvPr>
            <p:ph type="title"/>
          </p:nvPr>
        </p:nvSpPr>
        <p:spPr/>
        <p:txBody>
          <a:bodyPr/>
          <a:lstStyle/>
          <a:p>
            <a:r>
              <a:rPr lang="en-US" dirty="0" smtClean="0"/>
              <a:t>Strengths</a:t>
            </a:r>
            <a:r>
              <a:rPr lang="en-US" b="1" dirty="0" smtClean="0"/>
              <a:t> - </a:t>
            </a:r>
            <a:r>
              <a:rPr lang="en-US" dirty="0" smtClean="0"/>
              <a:t>PURPOSE</a:t>
            </a:r>
            <a:endParaRPr lang="en-US"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029201"/>
            <a:ext cx="228600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3108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1219200"/>
            <a:ext cx="7520940" cy="3886200"/>
          </a:xfrm>
        </p:spPr>
        <p:txBody>
          <a:bodyPr>
            <a:normAutofit fontScale="92500"/>
          </a:bodyPr>
          <a:lstStyle/>
          <a:p>
            <a:pPr marL="457200" indent="-457200">
              <a:buFont typeface="Wingdings" pitchFamily="2" charset="2"/>
              <a:buChar char="v"/>
            </a:pPr>
            <a:r>
              <a:rPr lang="en-US" sz="2400" dirty="0"/>
              <a:t>ALL EFC’s services provided are </a:t>
            </a:r>
            <a:r>
              <a:rPr lang="en-US" sz="2400" b="1" dirty="0"/>
              <a:t>FREE</a:t>
            </a:r>
          </a:p>
          <a:p>
            <a:pPr marL="457200" indent="-457200">
              <a:buFont typeface="Wingdings" pitchFamily="2" charset="2"/>
              <a:buChar char="v"/>
            </a:pPr>
            <a:r>
              <a:rPr lang="en-US" sz="2400" dirty="0"/>
              <a:t>ALL EFC’s services provided in </a:t>
            </a:r>
            <a:r>
              <a:rPr lang="en-US" sz="2400" b="1" dirty="0"/>
              <a:t>ENGLISH &amp; SPANISH</a:t>
            </a:r>
          </a:p>
          <a:p>
            <a:pPr marL="457200" indent="-457200">
              <a:buFont typeface="Wingdings" pitchFamily="2" charset="2"/>
              <a:buChar char="v"/>
            </a:pPr>
            <a:r>
              <a:rPr lang="en-US" sz="2400" dirty="0"/>
              <a:t>EFC serves ALL of Durham County residents with </a:t>
            </a:r>
            <a:r>
              <a:rPr lang="en-US" sz="2400" b="1" dirty="0"/>
              <a:t>children ages birth to 17</a:t>
            </a:r>
          </a:p>
          <a:p>
            <a:pPr marL="457200" indent="-457200">
              <a:buFont typeface="Wingdings" pitchFamily="2" charset="2"/>
              <a:buChar char="v"/>
            </a:pPr>
            <a:r>
              <a:rPr lang="en-US" sz="2400" dirty="0"/>
              <a:t>EFC’s services are provided in homes or at child care facilities to make them </a:t>
            </a:r>
            <a:r>
              <a:rPr lang="en-US" sz="2400" b="1" dirty="0"/>
              <a:t>EASY TO ACCESS</a:t>
            </a:r>
          </a:p>
          <a:p>
            <a:pPr marL="457200" indent="-457200">
              <a:buFont typeface="Wingdings" pitchFamily="2" charset="2"/>
              <a:buChar char="v"/>
            </a:pPr>
            <a:r>
              <a:rPr lang="en-US" sz="2400" dirty="0"/>
              <a:t>EFC provides coaching, not just classes, to </a:t>
            </a:r>
            <a:r>
              <a:rPr lang="en-US" sz="2400" b="1" dirty="0"/>
              <a:t>stand by people as they put their plans into action</a:t>
            </a:r>
          </a:p>
          <a:p>
            <a:pPr marL="457200" indent="-457200">
              <a:buFont typeface="Wingdings" pitchFamily="2" charset="2"/>
              <a:buChar char="v"/>
            </a:pPr>
            <a:r>
              <a:rPr lang="en-US" sz="2400" dirty="0"/>
              <a:t>Families may be referred to us or reach out to us on their own</a:t>
            </a:r>
          </a:p>
        </p:txBody>
      </p:sp>
      <p:sp>
        <p:nvSpPr>
          <p:cNvPr id="2" name="Title 1"/>
          <p:cNvSpPr>
            <a:spLocks noGrp="1"/>
          </p:cNvSpPr>
          <p:nvPr>
            <p:ph type="title"/>
          </p:nvPr>
        </p:nvSpPr>
        <p:spPr>
          <a:noFill/>
        </p:spPr>
        <p:txBody>
          <a:bodyPr>
            <a:normAutofit/>
          </a:bodyPr>
          <a:lstStyle/>
          <a:p>
            <a:r>
              <a:rPr lang="en-US" b="1" dirty="0" smtClean="0"/>
              <a:t>Strengths – ACCESSIBILITY</a:t>
            </a:r>
            <a:endParaRPr lang="en-US" b="1"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457200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6304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EFC uses </a:t>
            </a:r>
            <a:r>
              <a:rPr lang="en-US" b="1" dirty="0" smtClean="0"/>
              <a:t>best practice programs </a:t>
            </a:r>
            <a:r>
              <a:rPr lang="en-US" dirty="0" smtClean="0"/>
              <a:t>that are proven effective at </a:t>
            </a:r>
            <a:r>
              <a:rPr lang="en-US" b="1" dirty="0" smtClean="0"/>
              <a:t>changing caregiver-child dynamics</a:t>
            </a:r>
            <a:r>
              <a:rPr lang="en-US" dirty="0" smtClean="0"/>
              <a:t> and </a:t>
            </a:r>
            <a:r>
              <a:rPr lang="en-US" b="1" dirty="0" smtClean="0"/>
              <a:t>reducing children’s challenging behavior</a:t>
            </a:r>
          </a:p>
          <a:p>
            <a:pPr>
              <a:buFont typeface="Wingdings" panose="05000000000000000000" pitchFamily="2" charset="2"/>
              <a:buChar char="v"/>
            </a:pPr>
            <a:r>
              <a:rPr lang="en-US" dirty="0" smtClean="0"/>
              <a:t>EFC measures the impact of all our services and all programs make </a:t>
            </a:r>
            <a:r>
              <a:rPr lang="en-US" b="1" dirty="0" smtClean="0"/>
              <a:t>significant and sustainable changes in children’s lives</a:t>
            </a:r>
          </a:p>
          <a:p>
            <a:pPr>
              <a:buFont typeface="Wingdings" panose="05000000000000000000" pitchFamily="2" charset="2"/>
              <a:buChar char="v"/>
            </a:pPr>
            <a:r>
              <a:rPr lang="en-US" dirty="0" smtClean="0"/>
              <a:t>Caregivers overwhelmingly report EFC’s services were a </a:t>
            </a:r>
            <a:r>
              <a:rPr lang="en-US" b="1" dirty="0" smtClean="0"/>
              <a:t>positive experience and recommend our services</a:t>
            </a:r>
            <a:r>
              <a:rPr lang="en-US" dirty="0" smtClean="0"/>
              <a:t> to a friend/coworker/family member</a:t>
            </a:r>
          </a:p>
          <a:p>
            <a:pPr>
              <a:buFont typeface="Wingdings" panose="05000000000000000000" pitchFamily="2" charset="2"/>
              <a:buChar char="v"/>
            </a:pPr>
            <a:endParaRPr lang="en-US" dirty="0" smtClean="0"/>
          </a:p>
          <a:p>
            <a:pPr>
              <a:buFont typeface="Wingdings" panose="05000000000000000000" pitchFamily="2" charset="2"/>
              <a:buChar char="v"/>
            </a:pPr>
            <a:endParaRPr lang="en-US" dirty="0" smtClean="0"/>
          </a:p>
        </p:txBody>
      </p:sp>
      <p:sp>
        <p:nvSpPr>
          <p:cNvPr id="2" name="Title 1"/>
          <p:cNvSpPr>
            <a:spLocks noGrp="1"/>
          </p:cNvSpPr>
          <p:nvPr>
            <p:ph type="title"/>
          </p:nvPr>
        </p:nvSpPr>
        <p:spPr/>
        <p:txBody>
          <a:bodyPr/>
          <a:lstStyle/>
          <a:p>
            <a:r>
              <a:rPr lang="en-US" b="1" dirty="0" smtClean="0"/>
              <a:t>Strengths- </a:t>
            </a:r>
            <a:r>
              <a:rPr lang="en-US" dirty="0" smtClean="0"/>
              <a:t>EFFECTIVENESS</a:t>
            </a:r>
            <a:endParaRPr lang="en-US" b="1" dirty="0"/>
          </a:p>
        </p:txBody>
      </p:sp>
    </p:spTree>
    <p:extLst>
      <p:ext uri="{BB962C8B-B14F-4D97-AF65-F5344CB8AC3E}">
        <p14:creationId xmlns:p14="http://schemas.microsoft.com/office/powerpoint/2010/main" val="4179925428"/>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3061</Words>
  <Application>Microsoft Office PowerPoint</Application>
  <PresentationFormat>Widescreen</PresentationFormat>
  <Paragraphs>330</Paragraphs>
  <Slides>39</Slides>
  <Notes>20</Notes>
  <HiddenSlides>0</HiddenSlides>
  <MMClips>0</MMClips>
  <ScaleCrop>false</ScaleCrop>
  <HeadingPairs>
    <vt:vector size="8" baseType="variant">
      <vt:variant>
        <vt:lpstr>Fonts Used</vt:lpstr>
      </vt:variant>
      <vt:variant>
        <vt:i4>13</vt:i4>
      </vt:variant>
      <vt:variant>
        <vt:lpstr>Theme</vt:lpstr>
      </vt:variant>
      <vt:variant>
        <vt:i4>4</vt:i4>
      </vt:variant>
      <vt:variant>
        <vt:lpstr>Embedded OLE Servers</vt:lpstr>
      </vt:variant>
      <vt:variant>
        <vt:i4>1</vt:i4>
      </vt:variant>
      <vt:variant>
        <vt:lpstr>Slide Titles</vt:lpstr>
      </vt:variant>
      <vt:variant>
        <vt:i4>39</vt:i4>
      </vt:variant>
    </vt:vector>
  </HeadingPairs>
  <TitlesOfParts>
    <vt:vector size="57" baseType="lpstr">
      <vt:lpstr>Aharoni</vt:lpstr>
      <vt:lpstr>Arial</vt:lpstr>
      <vt:lpstr>Arial Narrow</vt:lpstr>
      <vt:lpstr>Calibri</vt:lpstr>
      <vt:lpstr>Calibri Light</vt:lpstr>
      <vt:lpstr>Century Gothic</vt:lpstr>
      <vt:lpstr>Franklin Gothic Medium</vt:lpstr>
      <vt:lpstr>Lucida Sans Unicode</vt:lpstr>
      <vt:lpstr>Times New Roman</vt:lpstr>
      <vt:lpstr>Verdana</vt:lpstr>
      <vt:lpstr>Wingdings</vt:lpstr>
      <vt:lpstr>Wingdings 2</vt:lpstr>
      <vt:lpstr>Wingdings 3</vt:lpstr>
      <vt:lpstr>1_Office Theme</vt:lpstr>
      <vt:lpstr>2_Office Theme</vt:lpstr>
      <vt:lpstr>Office Theme</vt:lpstr>
      <vt:lpstr>Concourse</vt:lpstr>
      <vt:lpstr>Picture</vt:lpstr>
      <vt:lpstr>PowerPoint Presentation</vt:lpstr>
      <vt:lpstr>2015 Durham County Cares Recipient Organizations</vt:lpstr>
      <vt:lpstr>Exchange Family Center</vt:lpstr>
      <vt:lpstr>VISION STATEMENT</vt:lpstr>
      <vt:lpstr>Mission Statement</vt:lpstr>
      <vt:lpstr>PowerPoint Presentation</vt:lpstr>
      <vt:lpstr>Strengths - PURPOSE</vt:lpstr>
      <vt:lpstr>Strengths – ACCESSIBILITY</vt:lpstr>
      <vt:lpstr>Strengths- EFFECTIVENESS</vt:lpstr>
      <vt:lpstr>Strengths - PARTNERSHIP</vt:lpstr>
      <vt:lpstr>THREE MAIN PROGRAMS</vt:lpstr>
      <vt:lpstr>Early Childhood  Outreach (EChO)</vt:lpstr>
      <vt:lpstr>Early Childhood Outreach (EChO) </vt:lpstr>
      <vt:lpstr> EChO provides Early Childhood Mental Health  Consultation (ECMHC) Services</vt:lpstr>
      <vt:lpstr> EChO/Early Childhood Mental Health  Consultation (ECMHC) Results </vt:lpstr>
      <vt:lpstr>PowerPoint Presentation</vt:lpstr>
      <vt:lpstr>Early childhood outreach (Echo) 2013-14 Outputs and Outcomes</vt:lpstr>
      <vt:lpstr>Family Support Program (FSP)</vt:lpstr>
      <vt:lpstr>Family Support Program (FSP)</vt:lpstr>
      <vt:lpstr>Family Support Program (FSP)</vt:lpstr>
      <vt:lpstr>Family Support Program (FSP)</vt:lpstr>
      <vt:lpstr>Family Support Program (FSP)</vt:lpstr>
      <vt:lpstr>Family Support Program (FSP)</vt:lpstr>
      <vt:lpstr>Family Support Program (FSP)</vt:lpstr>
      <vt:lpstr>Family Support Program (FSP)</vt:lpstr>
      <vt:lpstr>HOW MANY PEOPLE Are SERVED IN a YEAR and what Kinds of Outcomes DO you SEE?</vt:lpstr>
      <vt:lpstr>WHERE DO FAMILIES COME FROM?</vt:lpstr>
      <vt:lpstr>How Do People FEEL ABOUT THE PROGRAM?</vt:lpstr>
      <vt:lpstr>Parenting of Adolescents (POA)</vt:lpstr>
      <vt:lpstr>Parenting of Adolescents (POA)</vt:lpstr>
      <vt:lpstr>Parenting of Adolescents (POA)</vt:lpstr>
      <vt:lpstr>Parenting of adolescents (poa)</vt:lpstr>
      <vt:lpstr>Parenting of Adolescents (POA)</vt:lpstr>
      <vt:lpstr>Parenting of adolescents (poa)</vt:lpstr>
      <vt:lpstr>Parenting of Adolescents (POA)</vt:lpstr>
      <vt:lpstr>Parenting of Adolescents (POA)</vt:lpstr>
      <vt:lpstr>How can you partner with us to strengthen families and prevent child abuse and neglect? </vt:lpstr>
      <vt:lpstr>Why partner with EFC?</vt:lpstr>
      <vt:lpstr>PowerPoint Presentation</vt:lpstr>
    </vt:vector>
  </TitlesOfParts>
  <Company>Durham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Bullock, Nina</dc:creator>
  <cp:lastModifiedBy>Bullock, Nina</cp:lastModifiedBy>
  <cp:revision>3</cp:revision>
  <dcterms:created xsi:type="dcterms:W3CDTF">2015-09-22T19:09:26Z</dcterms:created>
  <dcterms:modified xsi:type="dcterms:W3CDTF">2015-09-22T19:30:42Z</dcterms:modified>
</cp:coreProperties>
</file>